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64" r:id="rId8"/>
    <p:sldId id="265" r:id="rId9"/>
    <p:sldId id="266" r:id="rId10"/>
    <p:sldId id="267" r:id="rId11"/>
    <p:sldId id="268" r:id="rId12"/>
    <p:sldId id="269" r:id="rId13"/>
    <p:sldId id="271" r:id="rId14"/>
    <p:sldId id="272" r:id="rId15"/>
    <p:sldId id="273" r:id="rId16"/>
    <p:sldId id="308" r:id="rId17"/>
    <p:sldId id="274" r:id="rId18"/>
    <p:sldId id="275" r:id="rId19"/>
    <p:sldId id="276" r:id="rId20"/>
    <p:sldId id="277" r:id="rId21"/>
    <p:sldId id="278" r:id="rId22"/>
    <p:sldId id="279" r:id="rId23"/>
    <p:sldId id="280" r:id="rId24"/>
    <p:sldId id="282" r:id="rId25"/>
    <p:sldId id="283" r:id="rId26"/>
    <p:sldId id="284" r:id="rId27"/>
    <p:sldId id="285" r:id="rId28"/>
    <p:sldId id="286" r:id="rId29"/>
    <p:sldId id="325" r:id="rId30"/>
    <p:sldId id="326" r:id="rId31"/>
    <p:sldId id="327" r:id="rId32"/>
    <p:sldId id="328" r:id="rId33"/>
    <p:sldId id="329" r:id="rId34"/>
    <p:sldId id="330" r:id="rId35"/>
    <p:sldId id="331" r:id="rId36"/>
    <p:sldId id="332" r:id="rId37"/>
    <p:sldId id="333" r:id="rId38"/>
    <p:sldId id="334" r:id="rId39"/>
    <p:sldId id="319" r:id="rId40"/>
    <p:sldId id="320" r:id="rId41"/>
    <p:sldId id="321" r:id="rId42"/>
    <p:sldId id="322" r:id="rId43"/>
    <p:sldId id="324" r:id="rId44"/>
    <p:sldId id="358" r:id="rId45"/>
    <p:sldId id="359" r:id="rId46"/>
    <p:sldId id="314" r:id="rId47"/>
    <p:sldId id="315" r:id="rId48"/>
    <p:sldId id="335" r:id="rId49"/>
    <p:sldId id="347" r:id="rId50"/>
    <p:sldId id="345" r:id="rId51"/>
    <p:sldId id="348" r:id="rId52"/>
    <p:sldId id="336" r:id="rId53"/>
    <p:sldId id="337" r:id="rId54"/>
    <p:sldId id="346" r:id="rId55"/>
    <p:sldId id="349" r:id="rId56"/>
    <p:sldId id="352" r:id="rId57"/>
    <p:sldId id="350" r:id="rId58"/>
    <p:sldId id="351" r:id="rId59"/>
    <p:sldId id="338" r:id="rId60"/>
    <p:sldId id="339" r:id="rId61"/>
    <p:sldId id="340" r:id="rId62"/>
    <p:sldId id="341" r:id="rId63"/>
    <p:sldId id="342" r:id="rId64"/>
    <p:sldId id="357" r:id="rId65"/>
    <p:sldId id="353" r:id="rId66"/>
    <p:sldId id="354" r:id="rId67"/>
    <p:sldId id="355" r:id="rId68"/>
    <p:sldId id="356" r:id="rId69"/>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57" autoAdjust="0"/>
    <p:restoredTop sz="94672" autoAdjust="0"/>
  </p:normalViewPr>
  <p:slideViewPr>
    <p:cSldViewPr>
      <p:cViewPr>
        <p:scale>
          <a:sx n="70" d="100"/>
          <a:sy n="70" d="100"/>
        </p:scale>
        <p:origin x="-1518" y="-90"/>
      </p:cViewPr>
      <p:guideLst>
        <p:guide orient="horz" pos="2160"/>
        <p:guide pos="2880"/>
      </p:guideLst>
    </p:cSldViewPr>
  </p:slideViewPr>
  <p:outlineViewPr>
    <p:cViewPr>
      <p:scale>
        <a:sx n="33" d="100"/>
        <a:sy n="33" d="100"/>
      </p:scale>
      <p:origin x="0" y="142829"/>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DF44DC75-29AD-4ACC-99A0-B6F72F843C24}" type="datetimeFigureOut">
              <a:rPr lang="it-IT"/>
              <a:pPr>
                <a:defRPr/>
              </a:pPr>
              <a:t>23/03/2014</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dirty="0"/>
          </a:p>
        </p:txBody>
      </p:sp>
      <p:sp>
        <p:nvSpPr>
          <p:cNvPr id="6" name="Segnaposto numero diapositiva 5"/>
          <p:cNvSpPr>
            <a:spLocks noGrp="1"/>
          </p:cNvSpPr>
          <p:nvPr>
            <p:ph type="sldNum" sz="quarter" idx="12"/>
          </p:nvPr>
        </p:nvSpPr>
        <p:spPr/>
        <p:txBody>
          <a:bodyPr/>
          <a:lstStyle>
            <a:lvl1pPr>
              <a:defRPr/>
            </a:lvl1pPr>
          </a:lstStyle>
          <a:p>
            <a:pPr>
              <a:defRPr/>
            </a:pPr>
            <a:fld id="{655EFA45-2D65-44BD-BE1B-9B3108C0EC50}" type="slidenum">
              <a:rPr lang="it-IT"/>
              <a:pPr>
                <a:defRPr/>
              </a:pPr>
              <a:t>‹N›</a:t>
            </a:fld>
            <a:endParaRPr lang="it-IT"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C2158AB5-1B44-4C4D-9F7F-E6966DF13999}" type="datetimeFigureOut">
              <a:rPr lang="it-IT"/>
              <a:pPr>
                <a:defRPr/>
              </a:pPr>
              <a:t>23/03/2014</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dirty="0"/>
          </a:p>
        </p:txBody>
      </p:sp>
      <p:sp>
        <p:nvSpPr>
          <p:cNvPr id="6" name="Segnaposto numero diapositiva 5"/>
          <p:cNvSpPr>
            <a:spLocks noGrp="1"/>
          </p:cNvSpPr>
          <p:nvPr>
            <p:ph type="sldNum" sz="quarter" idx="12"/>
          </p:nvPr>
        </p:nvSpPr>
        <p:spPr/>
        <p:txBody>
          <a:bodyPr/>
          <a:lstStyle>
            <a:lvl1pPr>
              <a:defRPr/>
            </a:lvl1pPr>
          </a:lstStyle>
          <a:p>
            <a:pPr>
              <a:defRPr/>
            </a:pPr>
            <a:fld id="{15F11EA6-B9C2-4C22-9839-CF15F33F70E3}" type="slidenum">
              <a:rPr lang="it-IT"/>
              <a:pPr>
                <a:defRPr/>
              </a:pPr>
              <a:t>‹N›</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BCD5606E-1DDD-4D71-9960-559714C5BA8B}" type="datetimeFigureOut">
              <a:rPr lang="it-IT"/>
              <a:pPr>
                <a:defRPr/>
              </a:pPr>
              <a:t>23/03/2014</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dirty="0"/>
          </a:p>
        </p:txBody>
      </p:sp>
      <p:sp>
        <p:nvSpPr>
          <p:cNvPr id="6" name="Segnaposto numero diapositiva 5"/>
          <p:cNvSpPr>
            <a:spLocks noGrp="1"/>
          </p:cNvSpPr>
          <p:nvPr>
            <p:ph type="sldNum" sz="quarter" idx="12"/>
          </p:nvPr>
        </p:nvSpPr>
        <p:spPr/>
        <p:txBody>
          <a:bodyPr/>
          <a:lstStyle>
            <a:lvl1pPr>
              <a:defRPr/>
            </a:lvl1pPr>
          </a:lstStyle>
          <a:p>
            <a:pPr>
              <a:defRPr/>
            </a:pPr>
            <a:fld id="{81C82143-35DA-4D67-B5CC-7D9260314144}" type="slidenum">
              <a:rPr lang="it-IT"/>
              <a:pPr>
                <a:defRPr/>
              </a:pPr>
              <a:t>‹N›</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A3442102-288A-40D5-B8BF-A08467B9A3C7}" type="datetimeFigureOut">
              <a:rPr lang="it-IT"/>
              <a:pPr>
                <a:defRPr/>
              </a:pPr>
              <a:t>23/03/2014</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dirty="0"/>
          </a:p>
        </p:txBody>
      </p:sp>
      <p:sp>
        <p:nvSpPr>
          <p:cNvPr id="6" name="Segnaposto numero diapositiva 5"/>
          <p:cNvSpPr>
            <a:spLocks noGrp="1"/>
          </p:cNvSpPr>
          <p:nvPr>
            <p:ph type="sldNum" sz="quarter" idx="12"/>
          </p:nvPr>
        </p:nvSpPr>
        <p:spPr/>
        <p:txBody>
          <a:bodyPr/>
          <a:lstStyle>
            <a:lvl1pPr>
              <a:defRPr/>
            </a:lvl1pPr>
          </a:lstStyle>
          <a:p>
            <a:pPr>
              <a:defRPr/>
            </a:pPr>
            <a:fld id="{3A637861-3CFE-4C02-BF81-E641A9545D77}" type="slidenum">
              <a:rPr lang="it-IT"/>
              <a:pPr>
                <a:defRPr/>
              </a:pPr>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FECB4A4F-F778-4F8B-AF7D-941F9F88E8AE}" type="datetimeFigureOut">
              <a:rPr lang="it-IT"/>
              <a:pPr>
                <a:defRPr/>
              </a:pPr>
              <a:t>23/03/2014</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dirty="0"/>
          </a:p>
        </p:txBody>
      </p:sp>
      <p:sp>
        <p:nvSpPr>
          <p:cNvPr id="6" name="Segnaposto numero diapositiva 5"/>
          <p:cNvSpPr>
            <a:spLocks noGrp="1"/>
          </p:cNvSpPr>
          <p:nvPr>
            <p:ph type="sldNum" sz="quarter" idx="12"/>
          </p:nvPr>
        </p:nvSpPr>
        <p:spPr/>
        <p:txBody>
          <a:bodyPr/>
          <a:lstStyle>
            <a:lvl1pPr>
              <a:defRPr/>
            </a:lvl1pPr>
          </a:lstStyle>
          <a:p>
            <a:pPr>
              <a:defRPr/>
            </a:pPr>
            <a:fld id="{F00523AD-3AD2-487E-AA8C-89834DE643D5}" type="slidenum">
              <a:rPr lang="it-IT"/>
              <a:pPr>
                <a:defRPr/>
              </a:pPr>
              <a:t>‹N›</a:t>
            </a:fld>
            <a:endParaRPr lang="it-I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149681BE-9928-4EB1-BACF-47DDC8AE77B9}" type="datetimeFigureOut">
              <a:rPr lang="it-IT"/>
              <a:pPr>
                <a:defRPr/>
              </a:pPr>
              <a:t>23/03/2014</a:t>
            </a:fld>
            <a:endParaRPr lang="it-IT" dirty="0"/>
          </a:p>
        </p:txBody>
      </p:sp>
      <p:sp>
        <p:nvSpPr>
          <p:cNvPr id="6" name="Segnaposto piè di pagina 4"/>
          <p:cNvSpPr>
            <a:spLocks noGrp="1"/>
          </p:cNvSpPr>
          <p:nvPr>
            <p:ph type="ftr" sz="quarter" idx="11"/>
          </p:nvPr>
        </p:nvSpPr>
        <p:spPr/>
        <p:txBody>
          <a:bodyPr/>
          <a:lstStyle>
            <a:lvl1pPr>
              <a:defRPr/>
            </a:lvl1pPr>
          </a:lstStyle>
          <a:p>
            <a:pPr>
              <a:defRPr/>
            </a:pPr>
            <a:endParaRPr lang="it-IT" dirty="0"/>
          </a:p>
        </p:txBody>
      </p:sp>
      <p:sp>
        <p:nvSpPr>
          <p:cNvPr id="7" name="Segnaposto numero diapositiva 5"/>
          <p:cNvSpPr>
            <a:spLocks noGrp="1"/>
          </p:cNvSpPr>
          <p:nvPr>
            <p:ph type="sldNum" sz="quarter" idx="12"/>
          </p:nvPr>
        </p:nvSpPr>
        <p:spPr/>
        <p:txBody>
          <a:bodyPr/>
          <a:lstStyle>
            <a:lvl1pPr>
              <a:defRPr/>
            </a:lvl1pPr>
          </a:lstStyle>
          <a:p>
            <a:pPr>
              <a:defRPr/>
            </a:pPr>
            <a:fld id="{4A745BE7-086D-4940-BE65-B116E7FF50CD}" type="slidenum">
              <a:rPr lang="it-IT"/>
              <a:pPr>
                <a:defRPr/>
              </a:pPr>
              <a:t>‹N›</a:t>
            </a:fld>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849EB5D4-7946-43ED-A393-9A0648B6E3AD}" type="datetimeFigureOut">
              <a:rPr lang="it-IT"/>
              <a:pPr>
                <a:defRPr/>
              </a:pPr>
              <a:t>23/03/2014</a:t>
            </a:fld>
            <a:endParaRPr lang="it-IT" dirty="0"/>
          </a:p>
        </p:txBody>
      </p:sp>
      <p:sp>
        <p:nvSpPr>
          <p:cNvPr id="8" name="Segnaposto piè di pagina 4"/>
          <p:cNvSpPr>
            <a:spLocks noGrp="1"/>
          </p:cNvSpPr>
          <p:nvPr>
            <p:ph type="ftr" sz="quarter" idx="11"/>
          </p:nvPr>
        </p:nvSpPr>
        <p:spPr/>
        <p:txBody>
          <a:bodyPr/>
          <a:lstStyle>
            <a:lvl1pPr>
              <a:defRPr/>
            </a:lvl1pPr>
          </a:lstStyle>
          <a:p>
            <a:pPr>
              <a:defRPr/>
            </a:pPr>
            <a:endParaRPr lang="it-IT" dirty="0"/>
          </a:p>
        </p:txBody>
      </p:sp>
      <p:sp>
        <p:nvSpPr>
          <p:cNvPr id="9" name="Segnaposto numero diapositiva 5"/>
          <p:cNvSpPr>
            <a:spLocks noGrp="1"/>
          </p:cNvSpPr>
          <p:nvPr>
            <p:ph type="sldNum" sz="quarter" idx="12"/>
          </p:nvPr>
        </p:nvSpPr>
        <p:spPr/>
        <p:txBody>
          <a:bodyPr/>
          <a:lstStyle>
            <a:lvl1pPr>
              <a:defRPr/>
            </a:lvl1pPr>
          </a:lstStyle>
          <a:p>
            <a:pPr>
              <a:defRPr/>
            </a:pPr>
            <a:fld id="{63D3D495-1FCD-45B0-98D8-E1DD7DF8AB6A}" type="slidenum">
              <a:rPr lang="it-IT"/>
              <a:pPr>
                <a:defRPr/>
              </a:pPr>
              <a:t>‹N›</a:t>
            </a:fld>
            <a:endParaRPr lang="it-I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AB98C087-A647-4960-BA3A-0109FD530308}" type="datetimeFigureOut">
              <a:rPr lang="it-IT"/>
              <a:pPr>
                <a:defRPr/>
              </a:pPr>
              <a:t>23/03/2014</a:t>
            </a:fld>
            <a:endParaRPr lang="it-IT" dirty="0"/>
          </a:p>
        </p:txBody>
      </p:sp>
      <p:sp>
        <p:nvSpPr>
          <p:cNvPr id="4" name="Segnaposto piè di pagina 4"/>
          <p:cNvSpPr>
            <a:spLocks noGrp="1"/>
          </p:cNvSpPr>
          <p:nvPr>
            <p:ph type="ftr" sz="quarter" idx="11"/>
          </p:nvPr>
        </p:nvSpPr>
        <p:spPr/>
        <p:txBody>
          <a:bodyPr/>
          <a:lstStyle>
            <a:lvl1pPr>
              <a:defRPr/>
            </a:lvl1pPr>
          </a:lstStyle>
          <a:p>
            <a:pPr>
              <a:defRPr/>
            </a:pPr>
            <a:endParaRPr lang="it-IT" dirty="0"/>
          </a:p>
        </p:txBody>
      </p:sp>
      <p:sp>
        <p:nvSpPr>
          <p:cNvPr id="5" name="Segnaposto numero diapositiva 5"/>
          <p:cNvSpPr>
            <a:spLocks noGrp="1"/>
          </p:cNvSpPr>
          <p:nvPr>
            <p:ph type="sldNum" sz="quarter" idx="12"/>
          </p:nvPr>
        </p:nvSpPr>
        <p:spPr/>
        <p:txBody>
          <a:bodyPr/>
          <a:lstStyle>
            <a:lvl1pPr>
              <a:defRPr/>
            </a:lvl1pPr>
          </a:lstStyle>
          <a:p>
            <a:pPr>
              <a:defRPr/>
            </a:pPr>
            <a:fld id="{72DFB5F5-9722-43E0-8B11-B0F67AA418BC}" type="slidenum">
              <a:rPr lang="it-IT"/>
              <a:pPr>
                <a:defRPr/>
              </a:pPr>
              <a:t>‹N›</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59CF5E7C-EC1B-4B8D-8C50-E7177CC2F2F9}" type="datetimeFigureOut">
              <a:rPr lang="it-IT"/>
              <a:pPr>
                <a:defRPr/>
              </a:pPr>
              <a:t>23/03/2014</a:t>
            </a:fld>
            <a:endParaRPr lang="it-IT" dirty="0"/>
          </a:p>
        </p:txBody>
      </p:sp>
      <p:sp>
        <p:nvSpPr>
          <p:cNvPr id="3" name="Segnaposto piè di pagina 4"/>
          <p:cNvSpPr>
            <a:spLocks noGrp="1"/>
          </p:cNvSpPr>
          <p:nvPr>
            <p:ph type="ftr" sz="quarter" idx="11"/>
          </p:nvPr>
        </p:nvSpPr>
        <p:spPr/>
        <p:txBody>
          <a:bodyPr/>
          <a:lstStyle>
            <a:lvl1pPr>
              <a:defRPr/>
            </a:lvl1pPr>
          </a:lstStyle>
          <a:p>
            <a:pPr>
              <a:defRPr/>
            </a:pPr>
            <a:endParaRPr lang="it-IT" dirty="0"/>
          </a:p>
        </p:txBody>
      </p:sp>
      <p:sp>
        <p:nvSpPr>
          <p:cNvPr id="4" name="Segnaposto numero diapositiva 5"/>
          <p:cNvSpPr>
            <a:spLocks noGrp="1"/>
          </p:cNvSpPr>
          <p:nvPr>
            <p:ph type="sldNum" sz="quarter" idx="12"/>
          </p:nvPr>
        </p:nvSpPr>
        <p:spPr/>
        <p:txBody>
          <a:bodyPr/>
          <a:lstStyle>
            <a:lvl1pPr>
              <a:defRPr/>
            </a:lvl1pPr>
          </a:lstStyle>
          <a:p>
            <a:pPr>
              <a:defRPr/>
            </a:pPr>
            <a:fld id="{693B0939-222D-4504-A441-53D7B8D103B0}" type="slidenum">
              <a:rPr lang="it-IT"/>
              <a:pPr>
                <a:defRPr/>
              </a:pPr>
              <a:t>‹N›</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63E75B89-127F-4A9F-8BAC-873E18664DDE}" type="datetimeFigureOut">
              <a:rPr lang="it-IT"/>
              <a:pPr>
                <a:defRPr/>
              </a:pPr>
              <a:t>23/03/2014</a:t>
            </a:fld>
            <a:endParaRPr lang="it-IT" dirty="0"/>
          </a:p>
        </p:txBody>
      </p:sp>
      <p:sp>
        <p:nvSpPr>
          <p:cNvPr id="6" name="Segnaposto piè di pagina 4"/>
          <p:cNvSpPr>
            <a:spLocks noGrp="1"/>
          </p:cNvSpPr>
          <p:nvPr>
            <p:ph type="ftr" sz="quarter" idx="11"/>
          </p:nvPr>
        </p:nvSpPr>
        <p:spPr/>
        <p:txBody>
          <a:bodyPr/>
          <a:lstStyle>
            <a:lvl1pPr>
              <a:defRPr/>
            </a:lvl1pPr>
          </a:lstStyle>
          <a:p>
            <a:pPr>
              <a:defRPr/>
            </a:pPr>
            <a:endParaRPr lang="it-IT" dirty="0"/>
          </a:p>
        </p:txBody>
      </p:sp>
      <p:sp>
        <p:nvSpPr>
          <p:cNvPr id="7" name="Segnaposto numero diapositiva 5"/>
          <p:cNvSpPr>
            <a:spLocks noGrp="1"/>
          </p:cNvSpPr>
          <p:nvPr>
            <p:ph type="sldNum" sz="quarter" idx="12"/>
          </p:nvPr>
        </p:nvSpPr>
        <p:spPr/>
        <p:txBody>
          <a:bodyPr/>
          <a:lstStyle>
            <a:lvl1pPr>
              <a:defRPr/>
            </a:lvl1pPr>
          </a:lstStyle>
          <a:p>
            <a:pPr>
              <a:defRPr/>
            </a:pPr>
            <a:fld id="{A844A6D2-5F30-4915-ADAA-873805C1F499}" type="slidenum">
              <a:rPr lang="it-IT"/>
              <a:pPr>
                <a:defRPr/>
              </a:pPr>
              <a:t>‹N›</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dirty="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DD7A059E-BCE7-4E0D-9427-2A972FAE44AA}" type="datetimeFigureOut">
              <a:rPr lang="it-IT"/>
              <a:pPr>
                <a:defRPr/>
              </a:pPr>
              <a:t>23/03/2014</a:t>
            </a:fld>
            <a:endParaRPr lang="it-IT" dirty="0"/>
          </a:p>
        </p:txBody>
      </p:sp>
      <p:sp>
        <p:nvSpPr>
          <p:cNvPr id="6" name="Segnaposto piè di pagina 4"/>
          <p:cNvSpPr>
            <a:spLocks noGrp="1"/>
          </p:cNvSpPr>
          <p:nvPr>
            <p:ph type="ftr" sz="quarter" idx="11"/>
          </p:nvPr>
        </p:nvSpPr>
        <p:spPr/>
        <p:txBody>
          <a:bodyPr/>
          <a:lstStyle>
            <a:lvl1pPr>
              <a:defRPr/>
            </a:lvl1pPr>
          </a:lstStyle>
          <a:p>
            <a:pPr>
              <a:defRPr/>
            </a:pPr>
            <a:endParaRPr lang="it-IT" dirty="0"/>
          </a:p>
        </p:txBody>
      </p:sp>
      <p:sp>
        <p:nvSpPr>
          <p:cNvPr id="7" name="Segnaposto numero diapositiva 5"/>
          <p:cNvSpPr>
            <a:spLocks noGrp="1"/>
          </p:cNvSpPr>
          <p:nvPr>
            <p:ph type="sldNum" sz="quarter" idx="12"/>
          </p:nvPr>
        </p:nvSpPr>
        <p:spPr/>
        <p:txBody>
          <a:bodyPr/>
          <a:lstStyle>
            <a:lvl1pPr>
              <a:defRPr/>
            </a:lvl1pPr>
          </a:lstStyle>
          <a:p>
            <a:pPr>
              <a:defRPr/>
            </a:pPr>
            <a:fld id="{6B9B2344-79B0-4F5E-AE7C-F67684B8CCB1}" type="slidenum">
              <a:rPr lang="it-IT"/>
              <a:pPr>
                <a:defRPr/>
              </a:pPr>
              <a:t>‹N›</a:t>
            </a:fld>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72227C0D-26B3-4F5D-8FE7-F0A329F321EB}" type="datetimeFigureOut">
              <a:rPr lang="it-IT"/>
              <a:pPr>
                <a:defRPr/>
              </a:pPr>
              <a:t>23/03/2014</a:t>
            </a:fld>
            <a:endParaRPr lang="it-IT" dirty="0"/>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dirty="0"/>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710A37F9-019C-4DDA-8ACA-8239B1106986}" type="slidenum">
              <a:rPr lang="it-IT"/>
              <a:pPr>
                <a:defRPr/>
              </a:pPr>
              <a:t>‹N›</a:t>
            </a:fld>
            <a:endParaRPr lang="it-IT"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ambientediritto.it/sentenze/2010/Corte_Cost/C.C._2010_n.28.htm"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ambientediritto.it/sentenze/2010/TAR/Tar_Veneto_2010_n.2210.htm"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ambientediritto.it/sentenze/2010/Cassazione/Cassazione_2010_n._15375.htm"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www.ambientediritto.it/sentenze/2010/Cassazione/Cassazione_2010_n._13493.htm"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rtlCol="0">
            <a:normAutofit/>
          </a:bodyPr>
          <a:lstStyle/>
          <a:p>
            <a:pPr fontAlgn="auto">
              <a:spcAft>
                <a:spcPts val="0"/>
              </a:spcAft>
              <a:defRPr/>
            </a:pPr>
            <a:r>
              <a:rPr lang="it-IT" dirty="0" smtClean="0">
                <a:solidFill>
                  <a:srgbClr val="FF0000"/>
                </a:solidFill>
                <a:effectLst>
                  <a:outerShdw blurRad="38100" dist="38100" dir="2700000" algn="tl">
                    <a:srgbClr val="000000">
                      <a:alpha val="43137"/>
                    </a:srgbClr>
                  </a:outerShdw>
                </a:effectLst>
              </a:rPr>
              <a:t>I RIFIUTI</a:t>
            </a:r>
            <a:endParaRPr lang="it-IT" dirty="0">
              <a:solidFill>
                <a:srgbClr val="FF0000"/>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p:txBody>
          <a:bodyPr rtlCol="0">
            <a:normAutofit/>
          </a:bodyPr>
          <a:lstStyle/>
          <a:p>
            <a:pPr fontAlgn="auto">
              <a:spcAft>
                <a:spcPts val="0"/>
              </a:spcAft>
              <a:buFont typeface="Arial" pitchFamily="34" charset="0"/>
              <a:buNone/>
              <a:defRPr/>
            </a:pP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Legge n. 308 del 15 dicembre 2004</a:t>
            </a:r>
          </a:p>
        </p:txBody>
      </p:sp>
      <p:sp>
        <p:nvSpPr>
          <p:cNvPr id="22530" name="Rectangle 3"/>
          <p:cNvSpPr>
            <a:spLocks noGrp="1" noChangeArrowheads="1"/>
          </p:cNvSpPr>
          <p:nvPr>
            <p:ph type="body" idx="1"/>
          </p:nvPr>
        </p:nvSpPr>
        <p:spPr>
          <a:xfrm>
            <a:off x="468313" y="1484313"/>
            <a:ext cx="8229600" cy="4525962"/>
          </a:xfrm>
        </p:spPr>
        <p:txBody>
          <a:bodyPr/>
          <a:lstStyle/>
          <a:p>
            <a:pPr marL="0" indent="0" algn="just">
              <a:lnSpc>
                <a:spcPct val="80000"/>
              </a:lnSpc>
              <a:buFontTx/>
              <a:buNone/>
            </a:pPr>
            <a:r>
              <a:rPr lang="it-IT" sz="2400" dirty="0" smtClean="0"/>
              <a:t>Con lo scopo di rendere più organica e razionale la legislazione ambientale veniva promulgata la </a:t>
            </a:r>
            <a:r>
              <a:rPr lang="it-IT" sz="2400" dirty="0" smtClean="0">
                <a:solidFill>
                  <a:srgbClr val="FF0000"/>
                </a:solidFill>
              </a:rPr>
              <a:t>Legge n. 308 del 15 dicembre 2004 avente a oggetto </a:t>
            </a:r>
            <a:r>
              <a:rPr lang="it-IT" sz="2400" i="1" dirty="0" smtClean="0">
                <a:solidFill>
                  <a:srgbClr val="FF0000"/>
                </a:solidFill>
              </a:rPr>
              <a:t>“Delega del Governo per il riordino, il coordinamento e l’integrazione della legislazione in materia ambientale e misure di diretta applicazione”.</a:t>
            </a:r>
          </a:p>
          <a:p>
            <a:pPr marL="0" indent="0" algn="just">
              <a:lnSpc>
                <a:spcPct val="80000"/>
              </a:lnSpc>
              <a:buFontTx/>
              <a:buNone/>
            </a:pPr>
            <a:endParaRPr lang="it-IT" sz="2400" i="1" dirty="0" smtClean="0">
              <a:solidFill>
                <a:srgbClr val="FF0000"/>
              </a:solidFill>
            </a:endParaRPr>
          </a:p>
          <a:p>
            <a:pPr marL="0" indent="0" algn="just">
              <a:lnSpc>
                <a:spcPct val="80000"/>
              </a:lnSpc>
              <a:buFontTx/>
              <a:buNone/>
            </a:pPr>
            <a:r>
              <a:rPr lang="it-IT" sz="2400" dirty="0" smtClean="0"/>
              <a:t>Si è trattato di una delega finalizzata a intervenire sulle seguenti materie:</a:t>
            </a:r>
          </a:p>
          <a:p>
            <a:pPr marL="0" indent="0" algn="just">
              <a:lnSpc>
                <a:spcPct val="80000"/>
              </a:lnSpc>
              <a:buFontTx/>
              <a:buNone/>
            </a:pPr>
            <a:endParaRPr lang="it-IT" sz="2400" dirty="0" smtClean="0"/>
          </a:p>
          <a:p>
            <a:pPr marL="0" indent="0" algn="just">
              <a:lnSpc>
                <a:spcPct val="80000"/>
              </a:lnSpc>
            </a:pPr>
            <a:r>
              <a:rPr lang="it-IT" sz="2400" dirty="0" smtClean="0"/>
              <a:t> gestione dei rifiuti e bonifica dei siti contaminati;</a:t>
            </a:r>
          </a:p>
          <a:p>
            <a:pPr marL="0" indent="0" algn="just">
              <a:lnSpc>
                <a:spcPct val="80000"/>
              </a:lnSpc>
            </a:pPr>
            <a:endParaRPr lang="it-IT" sz="2400" dirty="0" smtClean="0"/>
          </a:p>
          <a:p>
            <a:pPr marL="0" indent="0" algn="just">
              <a:lnSpc>
                <a:spcPct val="80000"/>
              </a:lnSpc>
            </a:pPr>
            <a:r>
              <a:rPr lang="it-IT" sz="2400" dirty="0" smtClean="0"/>
              <a:t> tutela delle acque dall’inquinamento e gestione delle risorse idriche;</a:t>
            </a:r>
          </a:p>
          <a:p>
            <a:pPr marL="0" indent="0" algn="just">
              <a:lnSpc>
                <a:spcPct val="80000"/>
              </a:lnSpc>
              <a:buFontTx/>
              <a:buNone/>
            </a:pPr>
            <a:endParaRPr lang="it-IT" sz="2400" dirty="0" smtClean="0"/>
          </a:p>
          <a:p>
            <a:pPr marL="0" indent="0" algn="just">
              <a:lnSpc>
                <a:spcPct val="80000"/>
              </a:lnSpc>
              <a:buFontTx/>
              <a:buNone/>
            </a:pPr>
            <a:endParaRPr lang="it-IT"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endParaRPr lang="it-IT" dirty="0" smtClean="0"/>
          </a:p>
        </p:txBody>
      </p:sp>
      <p:sp>
        <p:nvSpPr>
          <p:cNvPr id="23554" name="Rectangle 3"/>
          <p:cNvSpPr>
            <a:spLocks noGrp="1" noChangeArrowheads="1"/>
          </p:cNvSpPr>
          <p:nvPr>
            <p:ph type="body" idx="1"/>
          </p:nvPr>
        </p:nvSpPr>
        <p:spPr/>
        <p:txBody>
          <a:bodyPr/>
          <a:lstStyle/>
          <a:p>
            <a:pPr marL="0" indent="0" algn="just">
              <a:lnSpc>
                <a:spcPct val="80000"/>
              </a:lnSpc>
            </a:pPr>
            <a:r>
              <a:rPr lang="it-IT" sz="2400" dirty="0" smtClean="0"/>
              <a:t> difesa del suolo e lotta alla desertificazione;</a:t>
            </a:r>
          </a:p>
          <a:p>
            <a:pPr marL="0" indent="0" algn="just">
              <a:lnSpc>
                <a:spcPct val="80000"/>
              </a:lnSpc>
            </a:pPr>
            <a:endParaRPr lang="it-IT" sz="2400" dirty="0" smtClean="0"/>
          </a:p>
          <a:p>
            <a:pPr marL="0" indent="0" algn="just">
              <a:lnSpc>
                <a:spcPct val="80000"/>
              </a:lnSpc>
            </a:pPr>
            <a:r>
              <a:rPr lang="it-IT" sz="2400" dirty="0" smtClean="0"/>
              <a:t> gestione delle aree protette, conservazione e utilizzo sostenibile degli esemplari di specie protette di flora e fauna;</a:t>
            </a:r>
          </a:p>
          <a:p>
            <a:pPr marL="0" indent="0" algn="just">
              <a:lnSpc>
                <a:spcPct val="80000"/>
              </a:lnSpc>
            </a:pPr>
            <a:endParaRPr lang="it-IT" sz="2400" dirty="0" smtClean="0"/>
          </a:p>
          <a:p>
            <a:pPr marL="0" indent="0" algn="just">
              <a:lnSpc>
                <a:spcPct val="80000"/>
              </a:lnSpc>
            </a:pPr>
            <a:r>
              <a:rPr lang="it-IT" sz="2400" dirty="0" smtClean="0"/>
              <a:t> tutela risarcitoria contro i danni all’ambiente;</a:t>
            </a:r>
          </a:p>
          <a:p>
            <a:pPr marL="0" indent="0" algn="just">
              <a:lnSpc>
                <a:spcPct val="80000"/>
              </a:lnSpc>
            </a:pPr>
            <a:endParaRPr lang="it-IT" sz="2400" dirty="0" smtClean="0"/>
          </a:p>
          <a:p>
            <a:pPr marL="0" indent="0" algn="just">
              <a:lnSpc>
                <a:spcPct val="80000"/>
              </a:lnSpc>
            </a:pPr>
            <a:r>
              <a:rPr lang="it-IT" sz="2400" dirty="0" smtClean="0"/>
              <a:t> procedure per la valutazione di impatto ambientale (VIA), per la Valutazione ambientale strategica (VAS) e per l’autorizzazione ambientale integrata (IPPC);</a:t>
            </a:r>
          </a:p>
          <a:p>
            <a:pPr marL="0" indent="0" algn="just">
              <a:lnSpc>
                <a:spcPct val="80000"/>
              </a:lnSpc>
            </a:pPr>
            <a:endParaRPr lang="it-IT" sz="2400" dirty="0" smtClean="0"/>
          </a:p>
          <a:p>
            <a:pPr marL="0" indent="0" algn="just">
              <a:lnSpc>
                <a:spcPct val="80000"/>
              </a:lnSpc>
            </a:pPr>
            <a:r>
              <a:rPr lang="it-IT" sz="2400" dirty="0" smtClean="0"/>
              <a:t> tutela dell’aria e riduzione delle emissioni in atmosfera.</a:t>
            </a:r>
          </a:p>
          <a:p>
            <a:pPr marL="0" indent="0" algn="just">
              <a:lnSpc>
                <a:spcPct val="80000"/>
              </a:lnSpc>
              <a:buFontTx/>
              <a:buNone/>
            </a:pPr>
            <a:endParaRPr lang="it-IT"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D.lgs. n. 152 del 3 aprile 2006</a:t>
            </a:r>
          </a:p>
        </p:txBody>
      </p:sp>
      <p:sp>
        <p:nvSpPr>
          <p:cNvPr id="24578" name="Rectangle 3"/>
          <p:cNvSpPr>
            <a:spLocks noGrp="1" noChangeArrowheads="1"/>
          </p:cNvSpPr>
          <p:nvPr>
            <p:ph type="body" idx="1"/>
          </p:nvPr>
        </p:nvSpPr>
        <p:spPr/>
        <p:txBody>
          <a:bodyPr/>
          <a:lstStyle/>
          <a:p>
            <a:pPr marL="0" indent="0" algn="just">
              <a:buFontTx/>
              <a:buNone/>
            </a:pPr>
            <a:r>
              <a:rPr lang="it-IT" sz="2400" dirty="0" smtClean="0"/>
              <a:t>In attuazione alla Legge delega n. 308 del 15 dicembre 2004 è stato emanato il </a:t>
            </a:r>
            <a:r>
              <a:rPr lang="it-IT" sz="2400" dirty="0" smtClean="0">
                <a:solidFill>
                  <a:srgbClr val="FF0000"/>
                </a:solidFill>
              </a:rPr>
              <a:t>D.lgs. n. 152 del 3 aprile 2006</a:t>
            </a:r>
            <a:r>
              <a:rPr lang="it-IT" sz="2400" dirty="0" smtClean="0"/>
              <a:t> i cui  titoli primo, secondo, terzo e quarto e sesto della parte quarta contengono le norme in materia di gestione dei rifiuti.</a:t>
            </a:r>
          </a:p>
          <a:p>
            <a:pPr marL="0" indent="0" algn="just">
              <a:buFontTx/>
              <a:buNone/>
            </a:pPr>
            <a:endParaRPr lang="it-IT" sz="2400" dirty="0" smtClean="0"/>
          </a:p>
          <a:p>
            <a:pPr marL="0" indent="0" algn="just">
              <a:buFontTx/>
              <a:buNone/>
            </a:pPr>
            <a:r>
              <a:rPr lang="it-IT" sz="2400" dirty="0" smtClean="0"/>
              <a:t>L’apparato sanzionatorio è già stato analizzato in precedenza.</a:t>
            </a:r>
          </a:p>
          <a:p>
            <a:pPr marL="0" indent="0"/>
            <a:endParaRPr lang="it-IT" sz="2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Definizioni</a:t>
            </a:r>
            <a:br>
              <a:rPr lang="it-IT" sz="3200" dirty="0">
                <a:solidFill>
                  <a:srgbClr val="FF0000"/>
                </a:solidFill>
                <a:effectLst>
                  <a:outerShdw blurRad="38100" dist="38100" dir="2700000" algn="tl">
                    <a:srgbClr val="000000">
                      <a:alpha val="43137"/>
                    </a:srgbClr>
                  </a:outerShdw>
                </a:effectLst>
              </a:rPr>
            </a:br>
            <a:r>
              <a:rPr lang="it-IT" sz="3200" dirty="0">
                <a:solidFill>
                  <a:srgbClr val="FF0000"/>
                </a:solidFill>
                <a:effectLst>
                  <a:outerShdw blurRad="38100" dist="38100" dir="2700000" algn="tl">
                    <a:srgbClr val="000000">
                      <a:alpha val="43137"/>
                    </a:srgbClr>
                  </a:outerShdw>
                </a:effectLst>
              </a:rPr>
              <a:t>Art. 183, D.lgs. 152/2006</a:t>
            </a:r>
          </a:p>
        </p:txBody>
      </p:sp>
      <p:sp>
        <p:nvSpPr>
          <p:cNvPr id="44035" name="Rectangle 3"/>
          <p:cNvSpPr>
            <a:spLocks noGrp="1" noChangeArrowheads="1"/>
          </p:cNvSpPr>
          <p:nvPr>
            <p:ph type="body" idx="1"/>
          </p:nvPr>
        </p:nvSpPr>
        <p:spPr/>
        <p:txBody>
          <a:bodyPr rtlCol="0">
            <a:normAutofit/>
          </a:bodyPr>
          <a:lstStyle/>
          <a:p>
            <a:pPr algn="just" fontAlgn="auto">
              <a:lnSpc>
                <a:spcPct val="80000"/>
              </a:lnSpc>
              <a:spcAft>
                <a:spcPts val="0"/>
              </a:spcAft>
              <a:buFont typeface="Arial" pitchFamily="34" charset="0"/>
              <a:buChar char="•"/>
              <a:defRPr/>
            </a:pPr>
            <a:r>
              <a:rPr lang="it-IT" sz="2000" i="1" dirty="0"/>
              <a:t> </a:t>
            </a:r>
            <a:r>
              <a:rPr lang="it-IT" sz="2000" i="1" dirty="0">
                <a:solidFill>
                  <a:srgbClr val="FF0000"/>
                </a:solidFill>
              </a:rPr>
              <a:t>rifiuto</a:t>
            </a:r>
            <a:r>
              <a:rPr lang="it-IT" sz="2000" i="1" dirty="0"/>
              <a:t>: qualsiasi sostanza od oggetto </a:t>
            </a:r>
            <a:r>
              <a:rPr lang="it-IT" sz="2000" i="1" dirty="0" smtClean="0"/>
              <a:t>di </a:t>
            </a:r>
            <a:r>
              <a:rPr lang="it-IT" sz="2000" i="1" dirty="0"/>
              <a:t>cui il detentore si disfi o abbia </a:t>
            </a:r>
            <a:r>
              <a:rPr lang="it-IT" sz="2000" i="1" dirty="0" smtClean="0"/>
              <a:t>deciso di disfarsi </a:t>
            </a:r>
            <a:r>
              <a:rPr lang="it-IT" sz="2000" i="1" dirty="0"/>
              <a:t>o abbia l’obbligo di disfarsi;</a:t>
            </a:r>
          </a:p>
          <a:p>
            <a:pPr marL="0" indent="0" algn="just" fontAlgn="auto">
              <a:lnSpc>
                <a:spcPct val="80000"/>
              </a:lnSpc>
              <a:spcAft>
                <a:spcPts val="0"/>
              </a:spcAft>
              <a:buFont typeface="Arial" pitchFamily="34" charset="0"/>
              <a:buNone/>
              <a:defRPr/>
            </a:pPr>
            <a:r>
              <a:rPr lang="it-IT" sz="2000" i="1" dirty="0" smtClean="0"/>
              <a:t>[…]</a:t>
            </a:r>
            <a:endParaRPr lang="it-IT" sz="2000" i="1" dirty="0"/>
          </a:p>
          <a:p>
            <a:pPr algn="just" fontAlgn="auto">
              <a:lnSpc>
                <a:spcPct val="80000"/>
              </a:lnSpc>
              <a:spcAft>
                <a:spcPts val="0"/>
              </a:spcAft>
              <a:buFont typeface="Arial" pitchFamily="34" charset="0"/>
              <a:buChar char="•"/>
              <a:defRPr/>
            </a:pPr>
            <a:r>
              <a:rPr lang="it-IT" sz="2000" i="1" dirty="0"/>
              <a:t> </a:t>
            </a:r>
            <a:r>
              <a:rPr lang="it-IT" sz="2000" i="1" dirty="0" smtClean="0">
                <a:solidFill>
                  <a:srgbClr val="FF0000"/>
                </a:solidFill>
              </a:rPr>
              <a:t>produttore di rifiuti</a:t>
            </a:r>
            <a:r>
              <a:rPr lang="it-IT" sz="2000" i="1" dirty="0" smtClean="0"/>
              <a:t>: il soggetto la cui attività produce rifiuti (produttore iniziale) o chiunque effettui operazioni di pretrattamento, di miscelazione o altre operazioni che hanno modificato la natura o la composizione di detti </a:t>
            </a:r>
            <a:r>
              <a:rPr lang="it-IT" sz="2000" i="1" dirty="0" smtClean="0"/>
              <a:t>rifiuti (nuovo produttore);</a:t>
            </a:r>
            <a:endParaRPr lang="it-IT" sz="2000" i="1" dirty="0"/>
          </a:p>
          <a:p>
            <a:pPr marL="92075" indent="-92075" algn="just" fontAlgn="auto">
              <a:lnSpc>
                <a:spcPct val="80000"/>
              </a:lnSpc>
              <a:spcAft>
                <a:spcPts val="0"/>
              </a:spcAft>
              <a:buFontTx/>
              <a:buAutoNum type="alphaLcParenR"/>
              <a:defRPr/>
            </a:pPr>
            <a:endParaRPr lang="it-IT" sz="2000" i="1" dirty="0"/>
          </a:p>
          <a:p>
            <a:pPr algn="just" fontAlgn="auto">
              <a:lnSpc>
                <a:spcPct val="80000"/>
              </a:lnSpc>
              <a:spcAft>
                <a:spcPts val="0"/>
              </a:spcAft>
              <a:buFont typeface="Arial" pitchFamily="34" charset="0"/>
              <a:buChar char="•"/>
              <a:defRPr/>
            </a:pPr>
            <a:r>
              <a:rPr lang="it-IT" sz="2000" i="1" dirty="0"/>
              <a:t> </a:t>
            </a:r>
            <a:r>
              <a:rPr lang="it-IT" sz="2000" i="1" dirty="0">
                <a:solidFill>
                  <a:srgbClr val="FF0000"/>
                </a:solidFill>
              </a:rPr>
              <a:t>detentore</a:t>
            </a:r>
            <a:r>
              <a:rPr lang="it-IT" sz="2000" i="1" dirty="0"/>
              <a:t>: il produttore dei rifiuti o </a:t>
            </a:r>
            <a:r>
              <a:rPr lang="it-IT" sz="2000" i="1" dirty="0" smtClean="0"/>
              <a:t>la persona fisica o giuridica che ne è in possesso;</a:t>
            </a:r>
          </a:p>
          <a:p>
            <a:pPr algn="just" fontAlgn="auto">
              <a:lnSpc>
                <a:spcPct val="80000"/>
              </a:lnSpc>
              <a:spcAft>
                <a:spcPts val="0"/>
              </a:spcAft>
              <a:buFont typeface="Arial" pitchFamily="34" charset="0"/>
              <a:buChar char="•"/>
              <a:defRPr/>
            </a:pPr>
            <a:endParaRPr lang="it-IT" sz="2000" i="1" dirty="0">
              <a:solidFill>
                <a:srgbClr val="FF0000"/>
              </a:solidFill>
            </a:endParaRPr>
          </a:p>
          <a:p>
            <a:pPr algn="just" fontAlgn="auto">
              <a:lnSpc>
                <a:spcPct val="80000"/>
              </a:lnSpc>
              <a:spcAft>
                <a:spcPts val="0"/>
              </a:spcAft>
              <a:buFont typeface="Arial" pitchFamily="34" charset="0"/>
              <a:buChar char="•"/>
              <a:defRPr/>
            </a:pPr>
            <a:r>
              <a:rPr lang="it-IT" sz="2000" i="1" dirty="0">
                <a:solidFill>
                  <a:srgbClr val="FF0000"/>
                </a:solidFill>
              </a:rPr>
              <a:t>g</a:t>
            </a:r>
            <a:r>
              <a:rPr lang="it-IT" sz="2000" i="1" dirty="0" smtClean="0">
                <a:solidFill>
                  <a:srgbClr val="FF0000"/>
                </a:solidFill>
              </a:rPr>
              <a:t>estione</a:t>
            </a:r>
            <a:r>
              <a:rPr lang="it-IT" sz="2000" i="1" dirty="0"/>
              <a:t>: la raccolta, il trasporto, il recupero e lo smaltimento dei rifiuti</a:t>
            </a:r>
            <a:r>
              <a:rPr lang="it-IT" sz="2000" i="1" dirty="0" smtClean="0"/>
              <a:t>, compresi </a:t>
            </a:r>
            <a:r>
              <a:rPr lang="it-IT" sz="2000" i="1" dirty="0"/>
              <a:t>il controllo di </a:t>
            </a:r>
            <a:r>
              <a:rPr lang="it-IT" sz="2000" i="1" dirty="0" smtClean="0"/>
              <a:t>tali operazioni e gli interventi successivi alla chiusura dei siti di smaltimento, nonché le operazioni effettuate in qualità di commerciante e intermediario. </a:t>
            </a:r>
            <a:endParaRPr lang="it-IT" sz="2000"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endParaRPr lang="it-IT" dirty="0" smtClean="0"/>
          </a:p>
        </p:txBody>
      </p:sp>
      <p:sp>
        <p:nvSpPr>
          <p:cNvPr id="45059" name="Rectangle 3"/>
          <p:cNvSpPr>
            <a:spLocks noGrp="1" noChangeArrowheads="1"/>
          </p:cNvSpPr>
          <p:nvPr>
            <p:ph type="body" idx="1"/>
          </p:nvPr>
        </p:nvSpPr>
        <p:spPr/>
        <p:txBody>
          <a:bodyPr rtlCol="0">
            <a:normAutofit/>
          </a:bodyPr>
          <a:lstStyle/>
          <a:p>
            <a:pPr algn="just" fontAlgn="auto">
              <a:lnSpc>
                <a:spcPct val="90000"/>
              </a:lnSpc>
              <a:spcAft>
                <a:spcPts val="0"/>
              </a:spcAft>
              <a:buFont typeface="Arial" pitchFamily="34" charset="0"/>
              <a:buChar char="•"/>
              <a:defRPr/>
            </a:pPr>
            <a:r>
              <a:rPr lang="it-IT" sz="2400" i="1" dirty="0" smtClean="0">
                <a:solidFill>
                  <a:srgbClr val="FF0000"/>
                </a:solidFill>
              </a:rPr>
              <a:t>raccolta</a:t>
            </a:r>
            <a:r>
              <a:rPr lang="it-IT" sz="2400" i="1" dirty="0"/>
              <a:t>: </a:t>
            </a:r>
            <a:r>
              <a:rPr lang="it-IT" sz="2400" i="1" dirty="0" smtClean="0"/>
              <a:t>il prelievo dei rifiuti, compresi la cernita preliminare e il deposito, ivi compresa la gestione dei centri di raccolta […], ai fini del trasporto in un impianto di trattamento;</a:t>
            </a:r>
            <a:endParaRPr lang="it-IT" sz="2400" i="1" dirty="0"/>
          </a:p>
          <a:p>
            <a:pPr marL="0" indent="0" algn="just" fontAlgn="auto">
              <a:lnSpc>
                <a:spcPct val="90000"/>
              </a:lnSpc>
              <a:spcAft>
                <a:spcPts val="0"/>
              </a:spcAft>
              <a:buFontTx/>
              <a:buNone/>
              <a:defRPr/>
            </a:pPr>
            <a:endParaRPr lang="it-IT" sz="2400" i="1" dirty="0"/>
          </a:p>
          <a:p>
            <a:pPr algn="just" fontAlgn="auto">
              <a:lnSpc>
                <a:spcPct val="90000"/>
              </a:lnSpc>
              <a:spcAft>
                <a:spcPts val="0"/>
              </a:spcAft>
              <a:buFont typeface="Arial" pitchFamily="34" charset="0"/>
              <a:buChar char="•"/>
              <a:defRPr/>
            </a:pPr>
            <a:r>
              <a:rPr lang="it-IT" sz="2400" i="1" dirty="0" smtClean="0">
                <a:solidFill>
                  <a:srgbClr val="FF0000"/>
                </a:solidFill>
              </a:rPr>
              <a:t>raccolta </a:t>
            </a:r>
            <a:r>
              <a:rPr lang="it-IT" sz="2400" i="1" dirty="0">
                <a:solidFill>
                  <a:srgbClr val="FF0000"/>
                </a:solidFill>
              </a:rPr>
              <a:t>differenziata</a:t>
            </a:r>
            <a:r>
              <a:rPr lang="it-IT" sz="2400" i="1" dirty="0"/>
              <a:t>: </a:t>
            </a:r>
            <a:r>
              <a:rPr lang="it-IT" sz="2400" i="1" dirty="0" smtClean="0"/>
              <a:t>la raccolta in cui un flusso di rifiuti è tenuto separato in base al tipo ed alla natura dei rifiuti al fine di facilitarne il trattamento specifico;</a:t>
            </a:r>
            <a:endParaRPr lang="it-IT" sz="2400" i="1" dirty="0"/>
          </a:p>
          <a:p>
            <a:pPr marL="0" indent="0" algn="just" fontAlgn="auto">
              <a:lnSpc>
                <a:spcPct val="90000"/>
              </a:lnSpc>
              <a:spcAft>
                <a:spcPts val="0"/>
              </a:spcAft>
              <a:buFontTx/>
              <a:buNone/>
              <a:defRPr/>
            </a:pPr>
            <a:endParaRPr lang="it-IT" sz="2400" i="1" dirty="0"/>
          </a:p>
          <a:p>
            <a:pPr algn="just" fontAlgn="auto">
              <a:lnSpc>
                <a:spcPct val="90000"/>
              </a:lnSpc>
              <a:spcAft>
                <a:spcPts val="0"/>
              </a:spcAft>
              <a:buFont typeface="Arial" pitchFamily="34" charset="0"/>
              <a:buChar char="•"/>
              <a:defRPr/>
            </a:pPr>
            <a:r>
              <a:rPr lang="it-IT" sz="2400" i="1" dirty="0" smtClean="0">
                <a:solidFill>
                  <a:srgbClr val="FF0000"/>
                </a:solidFill>
              </a:rPr>
              <a:t>preparazione per il riutilizzo</a:t>
            </a:r>
            <a:r>
              <a:rPr lang="it-IT" sz="2400" i="1" dirty="0" smtClean="0"/>
              <a:t>: le operazioni di controllo, pulizia, smontaggio e riparazione attraverso cui prodotti o componenti di prodotti diventati rifiuti sono preparati in modo da poter essere reimpiegati senza altro pretrattamento</a:t>
            </a:r>
            <a:endParaRPr lang="it-IT" sz="2400" i="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endParaRPr lang="it-IT" dirty="0" smtClean="0"/>
          </a:p>
        </p:txBody>
      </p:sp>
      <p:sp>
        <p:nvSpPr>
          <p:cNvPr id="46083" name="Rectangle 3"/>
          <p:cNvSpPr>
            <a:spLocks noGrp="1" noChangeArrowheads="1"/>
          </p:cNvSpPr>
          <p:nvPr>
            <p:ph type="body" idx="1"/>
          </p:nvPr>
        </p:nvSpPr>
        <p:spPr/>
        <p:txBody>
          <a:bodyPr rtlCol="0">
            <a:normAutofit/>
          </a:bodyPr>
          <a:lstStyle/>
          <a:p>
            <a:pPr algn="just" fontAlgn="auto">
              <a:spcAft>
                <a:spcPts val="0"/>
              </a:spcAft>
              <a:buFont typeface="Arial" pitchFamily="34" charset="0"/>
              <a:buChar char="•"/>
              <a:defRPr/>
            </a:pPr>
            <a:r>
              <a:rPr lang="it-IT" sz="2400" i="1" dirty="0" smtClean="0"/>
              <a:t> </a:t>
            </a:r>
            <a:r>
              <a:rPr lang="it-IT" sz="2400" i="1" dirty="0" smtClean="0">
                <a:solidFill>
                  <a:srgbClr val="FF0000"/>
                </a:solidFill>
              </a:rPr>
              <a:t>riutilizzo</a:t>
            </a:r>
            <a:r>
              <a:rPr lang="it-IT" sz="2400" i="1" dirty="0" smtClean="0"/>
              <a:t>: qualsiasi operazione attraverso la quale prodotti o componenti che non sono rifiuti sono reimpiegati per la stessa finalità per la quale erano stati concepiti;</a:t>
            </a:r>
          </a:p>
          <a:p>
            <a:pPr algn="just" fontAlgn="auto">
              <a:spcAft>
                <a:spcPts val="0"/>
              </a:spcAft>
              <a:buFont typeface="Arial" pitchFamily="34" charset="0"/>
              <a:buChar char="•"/>
              <a:defRPr/>
            </a:pPr>
            <a:r>
              <a:rPr lang="it-IT" sz="2400" i="1" dirty="0" smtClean="0">
                <a:solidFill>
                  <a:srgbClr val="FF0000"/>
                </a:solidFill>
              </a:rPr>
              <a:t>trattamento</a:t>
            </a:r>
            <a:r>
              <a:rPr lang="it-IT" sz="2400" i="1" dirty="0" smtClean="0"/>
              <a:t>: operazioni di recupero o smaltimento, inclusa la preparazione prima del recupero o dello smaltimento;</a:t>
            </a:r>
          </a:p>
          <a:p>
            <a:pPr marL="0" indent="0" algn="just" fontAlgn="auto">
              <a:spcAft>
                <a:spcPts val="0"/>
              </a:spcAft>
              <a:buFontTx/>
              <a:buNone/>
              <a:defRPr/>
            </a:pPr>
            <a:r>
              <a:rPr lang="it-IT" dirty="0"/>
              <a:t/>
            </a:r>
            <a:br>
              <a:rPr lang="it-IT" dirty="0"/>
            </a:br>
            <a:endParaRPr lang="it-I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olo 1"/>
          <p:cNvSpPr>
            <a:spLocks noGrp="1"/>
          </p:cNvSpPr>
          <p:nvPr>
            <p:ph type="title"/>
          </p:nvPr>
        </p:nvSpPr>
        <p:spPr/>
        <p:txBody>
          <a:bodyPr/>
          <a:lstStyle/>
          <a:p>
            <a:endParaRPr lang="it-IT" dirty="0" smtClean="0"/>
          </a:p>
        </p:txBody>
      </p:sp>
      <p:sp>
        <p:nvSpPr>
          <p:cNvPr id="3" name="Segnaposto contenuto 2"/>
          <p:cNvSpPr>
            <a:spLocks noGrp="1"/>
          </p:cNvSpPr>
          <p:nvPr>
            <p:ph idx="1"/>
          </p:nvPr>
        </p:nvSpPr>
        <p:spPr/>
        <p:txBody>
          <a:bodyPr rtlCol="0">
            <a:normAutofit fontScale="62500" lnSpcReduction="20000"/>
          </a:bodyPr>
          <a:lstStyle/>
          <a:p>
            <a:pPr algn="just" fontAlgn="auto">
              <a:spcAft>
                <a:spcPts val="0"/>
              </a:spcAft>
              <a:buFont typeface="Arial" pitchFamily="34" charset="0"/>
              <a:buChar char="•"/>
              <a:defRPr/>
            </a:pPr>
            <a:r>
              <a:rPr lang="it-IT" i="1" dirty="0" smtClean="0">
                <a:solidFill>
                  <a:srgbClr val="FF0000"/>
                </a:solidFill>
              </a:rPr>
              <a:t>recupero</a:t>
            </a:r>
            <a:r>
              <a:rPr lang="it-IT" i="1" dirty="0" smtClean="0"/>
              <a:t>: qualsiasi operazione il cui principale risultato sia di permettere ai rifiuti di svolgere un ruolo utile, sostituendo altri materiali che sarebbero stati altrimenti utilizzati per assolvere una particolare funzione o di prepararli ad assolvere tale funzione, all'interno dell'impianto o nell'economia in generale. L'allegato C della parte IV del presente decreto riporta un elenco non esaustivo di operazioni di recupero;</a:t>
            </a:r>
          </a:p>
          <a:p>
            <a:pPr algn="just" fontAlgn="auto">
              <a:spcAft>
                <a:spcPts val="0"/>
              </a:spcAft>
              <a:buFont typeface="Arial" pitchFamily="34" charset="0"/>
              <a:buChar char="•"/>
              <a:defRPr/>
            </a:pPr>
            <a:endParaRPr lang="it-IT" i="1" dirty="0" smtClean="0"/>
          </a:p>
          <a:p>
            <a:pPr algn="just" fontAlgn="auto">
              <a:spcAft>
                <a:spcPts val="0"/>
              </a:spcAft>
              <a:buFont typeface="Arial" pitchFamily="34" charset="0"/>
              <a:buChar char="•"/>
              <a:defRPr/>
            </a:pPr>
            <a:r>
              <a:rPr lang="it-IT" i="1" dirty="0" smtClean="0">
                <a:solidFill>
                  <a:srgbClr val="FF0000"/>
                </a:solidFill>
              </a:rPr>
              <a:t>riciclaggio</a:t>
            </a:r>
            <a:r>
              <a:rPr lang="it-IT" i="1" dirty="0" smtClean="0"/>
              <a:t>: qualsiasi operazione di recupero attraverso cui i rifiuti sono trattati per ottenere prodotti, materiali o sostanze da utilizzare per la loro funzione originaria o per altri fini. Include il trattamento di materiale organico ma non il recupero di energia né il ritrattamento per ottenere materiali da utilizzare quali combustibili o in operazioni di riempimento;</a:t>
            </a:r>
          </a:p>
          <a:p>
            <a:pPr algn="just" fontAlgn="auto">
              <a:spcAft>
                <a:spcPts val="0"/>
              </a:spcAft>
              <a:buFont typeface="Arial" pitchFamily="34" charset="0"/>
              <a:buChar char="•"/>
              <a:defRPr/>
            </a:pPr>
            <a:endParaRPr lang="it-IT" i="1" dirty="0" smtClean="0"/>
          </a:p>
          <a:p>
            <a:pPr algn="just" fontAlgn="auto">
              <a:spcAft>
                <a:spcPts val="0"/>
              </a:spcAft>
              <a:buFont typeface="Arial" pitchFamily="34" charset="0"/>
              <a:buChar char="•"/>
              <a:defRPr/>
            </a:pPr>
            <a:r>
              <a:rPr lang="it-IT" i="1" dirty="0" smtClean="0">
                <a:solidFill>
                  <a:srgbClr val="FF0000"/>
                </a:solidFill>
              </a:rPr>
              <a:t>smaltimento</a:t>
            </a:r>
            <a:r>
              <a:rPr lang="it-IT" i="1" dirty="0" smtClean="0"/>
              <a:t>: qualsiasi operazione diversa dal recupero anche quando l’operazione ha come conseguenza secondaria il recupero di sostanze o di energia. L’Allegato B alla parte IV del presente decreto riporta un elenco non esaustivo delle operazioni di smaltimento;</a:t>
            </a:r>
            <a:endParaRPr lang="it-IT" i="1" dirty="0" smtClean="0">
              <a:solidFill>
                <a:srgbClr val="FF0000"/>
              </a:solidFill>
            </a:endParaRPr>
          </a:p>
          <a:p>
            <a:pPr algn="just" fontAlgn="auto">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La Gestione dei rifiuti</a:t>
            </a:r>
          </a:p>
        </p:txBody>
      </p:sp>
      <p:sp>
        <p:nvSpPr>
          <p:cNvPr id="29698" name="Rectangle 3"/>
          <p:cNvSpPr>
            <a:spLocks noGrp="1" noChangeArrowheads="1"/>
          </p:cNvSpPr>
          <p:nvPr>
            <p:ph type="body" idx="1"/>
          </p:nvPr>
        </p:nvSpPr>
        <p:spPr/>
        <p:txBody>
          <a:bodyPr/>
          <a:lstStyle/>
          <a:p>
            <a:pPr marL="0" indent="0">
              <a:buFontTx/>
              <a:buNone/>
            </a:pPr>
            <a:r>
              <a:rPr lang="it-IT" sz="2400" dirty="0" smtClean="0"/>
              <a:t>La gestione dei rifiuti comprende le attività di:</a:t>
            </a:r>
          </a:p>
          <a:p>
            <a:pPr marL="0" indent="0">
              <a:buFontTx/>
              <a:buNone/>
            </a:pPr>
            <a:endParaRPr lang="it-IT" sz="2400" dirty="0" smtClean="0"/>
          </a:p>
          <a:p>
            <a:pPr marL="0" indent="0">
              <a:buFontTx/>
              <a:buChar char="-"/>
            </a:pPr>
            <a:r>
              <a:rPr lang="it-IT" sz="2400" dirty="0" smtClean="0"/>
              <a:t> raccolta;</a:t>
            </a:r>
          </a:p>
          <a:p>
            <a:pPr marL="0" indent="0">
              <a:buFontTx/>
              <a:buChar char="-"/>
            </a:pPr>
            <a:r>
              <a:rPr lang="it-IT" sz="2400" dirty="0" smtClean="0"/>
              <a:t> trasporto;</a:t>
            </a:r>
          </a:p>
          <a:p>
            <a:pPr marL="0" indent="0">
              <a:buFontTx/>
              <a:buChar char="-"/>
            </a:pPr>
            <a:r>
              <a:rPr lang="it-IT" sz="2400" dirty="0" smtClean="0"/>
              <a:t> recupero;</a:t>
            </a:r>
          </a:p>
          <a:p>
            <a:pPr marL="0" indent="0">
              <a:buFontTx/>
              <a:buChar char="-"/>
            </a:pPr>
            <a:r>
              <a:rPr lang="it-IT" sz="2400" dirty="0" smtClean="0"/>
              <a:t> smaltimento.</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endParaRPr lang="it-IT" sz="3200" dirty="0" smtClean="0">
              <a:solidFill>
                <a:schemeClr val="accent2"/>
              </a:solidFill>
            </a:endParaRPr>
          </a:p>
        </p:txBody>
      </p:sp>
      <p:sp>
        <p:nvSpPr>
          <p:cNvPr id="30722" name="Rectangle 3"/>
          <p:cNvSpPr>
            <a:spLocks noGrp="1" noChangeArrowheads="1"/>
          </p:cNvSpPr>
          <p:nvPr>
            <p:ph type="body" idx="1"/>
          </p:nvPr>
        </p:nvSpPr>
        <p:spPr/>
        <p:txBody>
          <a:bodyPr/>
          <a:lstStyle/>
          <a:p>
            <a:pPr marL="0" indent="0" algn="just">
              <a:buFontTx/>
              <a:buNone/>
            </a:pPr>
            <a:r>
              <a:rPr lang="it-IT" sz="2400" dirty="0" smtClean="0"/>
              <a:t>La gestione dei rifiuti viene disciplinata in modo tale da privilegiare il recupero e limitare il più possibile lo smaltimento.</a:t>
            </a:r>
          </a:p>
          <a:p>
            <a:pPr marL="0" indent="0" algn="just">
              <a:buFontTx/>
              <a:buNone/>
            </a:pPr>
            <a:r>
              <a:rPr lang="it-IT" sz="2400" dirty="0" smtClean="0"/>
              <a:t>I rifiuti devono essere recuperati o smaltiti senza pericolo per la salute dell’uomo e senza usare procedimenti o metodi che potrebbero recare pregiudizio all’ambiente</a:t>
            </a:r>
          </a:p>
          <a:p>
            <a:pPr marL="0" indent="0" algn="just">
              <a:buFontTx/>
              <a:buNone/>
            </a:pPr>
            <a:endParaRPr lang="it-IT" sz="2400" dirty="0" smtClean="0"/>
          </a:p>
          <a:p>
            <a:pPr marL="0" indent="0" algn="just">
              <a:buFontTx/>
              <a:buNone/>
            </a:pPr>
            <a:r>
              <a:rPr lang="it-IT" sz="2400" dirty="0" smtClean="0"/>
              <a:t>Le priorità in ordine gerarchico quindi sono:</a:t>
            </a:r>
          </a:p>
          <a:p>
            <a:pPr marL="0" indent="0" algn="just">
              <a:buFontTx/>
              <a:buAutoNum type="arabicPeriod"/>
            </a:pPr>
            <a:r>
              <a:rPr lang="it-IT" sz="2400" dirty="0" smtClean="0"/>
              <a:t>prevenzione della produzione dei rifiuti;</a:t>
            </a:r>
          </a:p>
          <a:p>
            <a:pPr marL="0" indent="0" algn="just">
              <a:buFontTx/>
              <a:buAutoNum type="arabicPeriod"/>
            </a:pPr>
            <a:r>
              <a:rPr lang="it-IT" sz="2400" dirty="0" smtClean="0"/>
              <a:t>recupero dei rifiuti;</a:t>
            </a:r>
          </a:p>
          <a:p>
            <a:pPr marL="0" indent="0" algn="just">
              <a:buFontTx/>
              <a:buAutoNum type="arabicPeriod"/>
            </a:pPr>
            <a:r>
              <a:rPr lang="it-IT" sz="2400" dirty="0" smtClean="0"/>
              <a:t>smaltimento dei rifiuti.</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Prevenzione dei rifiuti</a:t>
            </a:r>
          </a:p>
        </p:txBody>
      </p:sp>
      <p:sp>
        <p:nvSpPr>
          <p:cNvPr id="51203" name="Rectangle 3"/>
          <p:cNvSpPr>
            <a:spLocks noGrp="1" noChangeArrowheads="1"/>
          </p:cNvSpPr>
          <p:nvPr>
            <p:ph type="body" idx="1"/>
          </p:nvPr>
        </p:nvSpPr>
        <p:spPr/>
        <p:txBody>
          <a:bodyPr rtlCol="0">
            <a:normAutofit/>
          </a:bodyPr>
          <a:lstStyle/>
          <a:p>
            <a:pPr marL="0" indent="0" fontAlgn="auto">
              <a:lnSpc>
                <a:spcPct val="80000"/>
              </a:lnSpc>
              <a:spcAft>
                <a:spcPts val="0"/>
              </a:spcAft>
              <a:buFont typeface="Arial" pitchFamily="34" charset="0"/>
              <a:buChar char="•"/>
              <a:defRPr/>
            </a:pPr>
            <a:r>
              <a:rPr lang="it-IT" sz="2000" dirty="0"/>
              <a:t> ridurre la produzione;</a:t>
            </a:r>
          </a:p>
          <a:p>
            <a:pPr marL="0" indent="0" fontAlgn="auto">
              <a:lnSpc>
                <a:spcPct val="80000"/>
              </a:lnSpc>
              <a:spcAft>
                <a:spcPts val="0"/>
              </a:spcAft>
              <a:buFont typeface="Arial" pitchFamily="34" charset="0"/>
              <a:buChar char="•"/>
              <a:defRPr/>
            </a:pPr>
            <a:r>
              <a:rPr lang="it-IT" sz="2000" dirty="0"/>
              <a:t> ridurre la pericolosità.</a:t>
            </a:r>
          </a:p>
          <a:p>
            <a:pPr marL="0" indent="0" fontAlgn="auto">
              <a:lnSpc>
                <a:spcPct val="80000"/>
              </a:lnSpc>
              <a:spcAft>
                <a:spcPts val="0"/>
              </a:spcAft>
              <a:buFont typeface="Arial" pitchFamily="34" charset="0"/>
              <a:buChar char="•"/>
              <a:defRPr/>
            </a:pPr>
            <a:endParaRPr lang="it-IT" sz="2000" dirty="0"/>
          </a:p>
          <a:p>
            <a:pPr marL="0" indent="0" algn="ctr" fontAlgn="auto">
              <a:lnSpc>
                <a:spcPct val="80000"/>
              </a:lnSpc>
              <a:spcAft>
                <a:spcPts val="0"/>
              </a:spcAft>
              <a:buFontTx/>
              <a:buNone/>
              <a:defRPr/>
            </a:pPr>
            <a:r>
              <a:rPr lang="it-IT" dirty="0">
                <a:solidFill>
                  <a:srgbClr val="FF0000"/>
                </a:solidFill>
                <a:effectLst>
                  <a:outerShdw blurRad="38100" dist="38100" dir="2700000" algn="tl">
                    <a:srgbClr val="000000">
                      <a:alpha val="43137"/>
                    </a:srgbClr>
                  </a:outerShdw>
                </a:effectLst>
              </a:rPr>
              <a:t>Recupero</a:t>
            </a:r>
          </a:p>
          <a:p>
            <a:pPr marL="0" indent="0" algn="just" fontAlgn="auto">
              <a:lnSpc>
                <a:spcPct val="80000"/>
              </a:lnSpc>
              <a:spcAft>
                <a:spcPts val="0"/>
              </a:spcAft>
              <a:buFontTx/>
              <a:buNone/>
              <a:defRPr/>
            </a:pPr>
            <a:endParaRPr lang="it-IT" dirty="0"/>
          </a:p>
          <a:p>
            <a:pPr marL="0" indent="0" algn="just" fontAlgn="auto">
              <a:lnSpc>
                <a:spcPct val="80000"/>
              </a:lnSpc>
              <a:spcAft>
                <a:spcPts val="0"/>
              </a:spcAft>
              <a:buFontTx/>
              <a:buNone/>
              <a:defRPr/>
            </a:pPr>
            <a:r>
              <a:rPr lang="it-IT" sz="2000" dirty="0"/>
              <a:t>Consiste nel riciclo, reimpiego e riutilizzo o ogni altra azione intesa a ottenere dal rifiuto energia o altre materie diversamente utilizzabili.</a:t>
            </a:r>
          </a:p>
          <a:p>
            <a:pPr marL="0" indent="0" algn="just" fontAlgn="auto">
              <a:lnSpc>
                <a:spcPct val="80000"/>
              </a:lnSpc>
              <a:spcAft>
                <a:spcPts val="0"/>
              </a:spcAft>
              <a:buFontTx/>
              <a:buNone/>
              <a:defRPr/>
            </a:pPr>
            <a:endParaRPr lang="it-IT" sz="2000" dirty="0"/>
          </a:p>
          <a:p>
            <a:pPr marL="0" indent="0" algn="just" fontAlgn="auto">
              <a:lnSpc>
                <a:spcPct val="80000"/>
              </a:lnSpc>
              <a:spcAft>
                <a:spcPts val="0"/>
              </a:spcAft>
              <a:buFontTx/>
              <a:buNone/>
              <a:defRPr/>
            </a:pPr>
            <a:r>
              <a:rPr lang="it-IT" sz="2000" dirty="0">
                <a:solidFill>
                  <a:srgbClr val="FF0000"/>
                </a:solidFill>
              </a:rPr>
              <a:t>ESEMPIO:</a:t>
            </a:r>
          </a:p>
          <a:p>
            <a:pPr marL="0" indent="0" algn="just" fontAlgn="auto">
              <a:lnSpc>
                <a:spcPct val="80000"/>
              </a:lnSpc>
              <a:spcAft>
                <a:spcPts val="0"/>
              </a:spcAft>
              <a:buFontTx/>
              <a:buNone/>
              <a:defRPr/>
            </a:pPr>
            <a:r>
              <a:rPr lang="it-IT" sz="2000" dirty="0"/>
              <a:t>RACCOLTA DIFFERENZIATA:</a:t>
            </a:r>
          </a:p>
          <a:p>
            <a:pPr marL="0" indent="0" algn="just" fontAlgn="auto">
              <a:lnSpc>
                <a:spcPct val="80000"/>
              </a:lnSpc>
              <a:spcAft>
                <a:spcPts val="0"/>
              </a:spcAft>
              <a:buFontTx/>
              <a:buNone/>
              <a:defRPr/>
            </a:pPr>
            <a:r>
              <a:rPr lang="it-IT" sz="2000" dirty="0"/>
              <a:t>la raccolta idonea a raggruppare i rifiuti urbani in frazioni merceologiche omogenee, compresa la frazione organica umida e i rifiuti di imballaggio.</a:t>
            </a:r>
          </a:p>
          <a:p>
            <a:pPr marL="0" indent="0" fontAlgn="auto">
              <a:lnSpc>
                <a:spcPct val="80000"/>
              </a:lnSpc>
              <a:spcAft>
                <a:spcPts val="0"/>
              </a:spcAft>
              <a:buFont typeface="Arial" pitchFamily="34" charset="0"/>
              <a:buChar char="•"/>
              <a:defRPr/>
            </a:pPr>
            <a:endParaRPr lang="it-IT" sz="2000" dirty="0"/>
          </a:p>
          <a:p>
            <a:pPr marL="0" indent="0" algn="just" fontAlgn="auto">
              <a:lnSpc>
                <a:spcPct val="80000"/>
              </a:lnSpc>
              <a:spcAft>
                <a:spcPts val="0"/>
              </a:spcAft>
              <a:buFontTx/>
              <a:buNone/>
              <a:defRPr/>
            </a:pPr>
            <a:endParaRPr lang="it-IT" sz="2800" dirty="0">
              <a:solidFill>
                <a:schemeClr val="accent2"/>
              </a:solidFill>
            </a:endParaRPr>
          </a:p>
          <a:p>
            <a:pPr marL="0" indent="0" algn="just" fontAlgn="auto">
              <a:lnSpc>
                <a:spcPct val="80000"/>
              </a:lnSpc>
              <a:spcAft>
                <a:spcPts val="0"/>
              </a:spcAft>
              <a:buFontTx/>
              <a:buNone/>
              <a:defRPr/>
            </a:pPr>
            <a:endParaRPr lang="it-IT" sz="2000" dirty="0">
              <a:solidFill>
                <a:schemeClr val="accent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Rifiuti – Comunità europea</a:t>
            </a:r>
          </a:p>
        </p:txBody>
      </p:sp>
      <p:sp>
        <p:nvSpPr>
          <p:cNvPr id="14338" name="Rectangle 3"/>
          <p:cNvSpPr>
            <a:spLocks noGrp="1" noChangeArrowheads="1"/>
          </p:cNvSpPr>
          <p:nvPr>
            <p:ph type="body" idx="1"/>
          </p:nvPr>
        </p:nvSpPr>
        <p:spPr/>
        <p:txBody>
          <a:bodyPr/>
          <a:lstStyle/>
          <a:p>
            <a:pPr marL="0" indent="0" algn="just">
              <a:lnSpc>
                <a:spcPct val="80000"/>
              </a:lnSpc>
              <a:buFontTx/>
              <a:buNone/>
            </a:pPr>
            <a:r>
              <a:rPr lang="it-IT" sz="2400" dirty="0" smtClean="0"/>
              <a:t>Lo smaltimento dei rifiuti ha costituito uno dei primi settori nei quali la CEE ha assunto iniziative normative di disciplina, applicando gli artt. 100 e 235 del Trattato, allo scopo di armonizzare le legislazioni nazionali e la concorrenza tra imprese dei diversi Stati membri.</a:t>
            </a:r>
          </a:p>
          <a:p>
            <a:pPr marL="0" indent="0" algn="just">
              <a:lnSpc>
                <a:spcPct val="80000"/>
              </a:lnSpc>
              <a:buFontTx/>
              <a:buNone/>
            </a:pPr>
            <a:endParaRPr lang="it-IT" sz="2400" dirty="0" smtClean="0"/>
          </a:p>
          <a:p>
            <a:pPr marL="0" indent="0" algn="just">
              <a:lnSpc>
                <a:spcPct val="80000"/>
              </a:lnSpc>
              <a:buFontTx/>
              <a:buNone/>
            </a:pPr>
            <a:r>
              <a:rPr lang="it-IT" sz="2400" dirty="0" smtClean="0"/>
              <a:t>Le direttive emanate dalla Comunità europea nel settore possono essere suddivise in:</a:t>
            </a:r>
          </a:p>
          <a:p>
            <a:pPr marL="0" indent="0" algn="just">
              <a:lnSpc>
                <a:spcPct val="80000"/>
              </a:lnSpc>
              <a:buFontTx/>
              <a:buNone/>
            </a:pPr>
            <a:endParaRPr lang="it-IT" sz="2400" dirty="0" smtClean="0"/>
          </a:p>
          <a:p>
            <a:pPr marL="0" indent="0" algn="just">
              <a:lnSpc>
                <a:spcPct val="80000"/>
              </a:lnSpc>
            </a:pPr>
            <a:r>
              <a:rPr lang="it-IT" sz="2400" dirty="0" smtClean="0"/>
              <a:t> generali: aventi per oggetto  la problematica complessiva dei rifiuti;</a:t>
            </a:r>
          </a:p>
          <a:p>
            <a:pPr marL="0" indent="0" algn="just">
              <a:lnSpc>
                <a:spcPct val="80000"/>
              </a:lnSpc>
            </a:pPr>
            <a:endParaRPr lang="it-IT" sz="2400" dirty="0" smtClean="0"/>
          </a:p>
          <a:p>
            <a:pPr marL="0" indent="0" algn="just">
              <a:lnSpc>
                <a:spcPct val="80000"/>
              </a:lnSpc>
            </a:pPr>
            <a:r>
              <a:rPr lang="it-IT" sz="2400" dirty="0" smtClean="0"/>
              <a:t> speciali: con riferimento a particolari tipologie di rifiuti.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Smaltimento</a:t>
            </a:r>
          </a:p>
        </p:txBody>
      </p:sp>
      <p:sp>
        <p:nvSpPr>
          <p:cNvPr id="32770" name="Rectangle 3"/>
          <p:cNvSpPr>
            <a:spLocks noGrp="1" noChangeArrowheads="1"/>
          </p:cNvSpPr>
          <p:nvPr>
            <p:ph type="body" idx="1"/>
          </p:nvPr>
        </p:nvSpPr>
        <p:spPr/>
        <p:txBody>
          <a:bodyPr/>
          <a:lstStyle/>
          <a:p>
            <a:pPr marL="0" indent="0" algn="just">
              <a:buFontTx/>
              <a:buNone/>
            </a:pPr>
            <a:r>
              <a:rPr lang="it-IT" sz="2400" dirty="0" smtClean="0"/>
              <a:t>E’ la fase residuale della gestione dei rifiuti, quando vi è impossibilità tecnica ed economica per qualsiasi tipo di recupero.</a:t>
            </a:r>
          </a:p>
          <a:p>
            <a:pPr marL="0" indent="0" algn="just">
              <a:buFontTx/>
              <a:buNone/>
            </a:pPr>
            <a:endParaRPr lang="it-IT" sz="2400" dirty="0" smtClean="0"/>
          </a:p>
          <a:p>
            <a:pPr marL="0" indent="0" algn="just">
              <a:buFontTx/>
              <a:buNone/>
            </a:pPr>
            <a:r>
              <a:rPr lang="it-IT" sz="2400" dirty="0" smtClean="0"/>
              <a:t>I rifiuti da avviare allo smaltimento finale devono essere il più possibile ridotti sia in massa sia in volume.</a:t>
            </a:r>
          </a:p>
          <a:p>
            <a:pPr marL="0" indent="0" algn="just">
              <a:buFontTx/>
              <a:buNone/>
            </a:pPr>
            <a:endParaRPr lang="it-IT" sz="2400" dirty="0" smtClean="0"/>
          </a:p>
          <a:p>
            <a:pPr marL="0" indent="0" algn="just">
              <a:buFontTx/>
              <a:buNone/>
            </a:pPr>
            <a:r>
              <a:rPr lang="it-IT" sz="2400" dirty="0" smtClean="0">
                <a:solidFill>
                  <a:srgbClr val="FF0000"/>
                </a:solidFill>
              </a:rPr>
              <a:t>ESEMPI:</a:t>
            </a:r>
          </a:p>
          <a:p>
            <a:pPr marL="0" indent="0" algn="just">
              <a:buFontTx/>
              <a:buNone/>
            </a:pPr>
            <a:r>
              <a:rPr lang="it-IT" sz="2400" dirty="0" smtClean="0"/>
              <a:t>Deposito sul o nel suolo (discarica), incenerimento, biodegradazione di rifiuti liquidi o fangosi</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r>
              <a:rPr lang="it-IT" sz="3200" dirty="0" smtClean="0">
                <a:solidFill>
                  <a:schemeClr val="accent2"/>
                </a:solidFill>
              </a:rPr>
              <a:t>Classificazione</a:t>
            </a:r>
            <a:br>
              <a:rPr lang="it-IT" sz="3200" dirty="0" smtClean="0">
                <a:solidFill>
                  <a:schemeClr val="accent2"/>
                </a:solidFill>
              </a:rPr>
            </a:br>
            <a:r>
              <a:rPr lang="it-IT" sz="3200" dirty="0" smtClean="0">
                <a:solidFill>
                  <a:schemeClr val="accent2"/>
                </a:solidFill>
              </a:rPr>
              <a:t>dei rifiuti</a:t>
            </a:r>
          </a:p>
        </p:txBody>
      </p:sp>
      <p:sp>
        <p:nvSpPr>
          <p:cNvPr id="33794" name="Rectangle 3"/>
          <p:cNvSpPr>
            <a:spLocks noGrp="1" noChangeArrowheads="1"/>
          </p:cNvSpPr>
          <p:nvPr>
            <p:ph type="body" idx="1"/>
          </p:nvPr>
        </p:nvSpPr>
        <p:spPr/>
        <p:txBody>
          <a:bodyPr/>
          <a:lstStyle/>
          <a:p>
            <a:pPr marL="0" indent="0" algn="ctr">
              <a:buFontTx/>
              <a:buNone/>
            </a:pPr>
            <a:r>
              <a:rPr lang="it-IT" sz="2400" dirty="0" smtClean="0">
                <a:solidFill>
                  <a:srgbClr val="FF0000"/>
                </a:solidFill>
              </a:rPr>
              <a:t>RIFIUTI</a:t>
            </a:r>
          </a:p>
          <a:p>
            <a:pPr marL="0" indent="0" algn="ctr">
              <a:buFontTx/>
              <a:buNone/>
            </a:pPr>
            <a:r>
              <a:rPr lang="it-IT" sz="2400" dirty="0" smtClean="0"/>
              <a:t>secondo la provenienza</a:t>
            </a:r>
          </a:p>
          <a:p>
            <a:pPr marL="0" indent="0" algn="just">
              <a:buFontTx/>
              <a:buNone/>
            </a:pPr>
            <a:r>
              <a:rPr lang="it-IT" sz="2400" dirty="0" smtClean="0"/>
              <a:t>						</a:t>
            </a:r>
          </a:p>
          <a:p>
            <a:pPr marL="0" indent="0" algn="just">
              <a:buFontTx/>
              <a:buNone/>
            </a:pPr>
            <a:r>
              <a:rPr lang="it-IT" sz="2400" dirty="0" smtClean="0"/>
              <a:t>	</a:t>
            </a:r>
            <a:r>
              <a:rPr lang="it-IT" sz="2400" dirty="0" smtClean="0">
                <a:solidFill>
                  <a:srgbClr val="FF0000"/>
                </a:solidFill>
              </a:rPr>
              <a:t>URBANI</a:t>
            </a:r>
            <a:r>
              <a:rPr lang="it-IT" sz="2400" dirty="0" smtClean="0"/>
              <a:t>				</a:t>
            </a:r>
            <a:r>
              <a:rPr lang="it-IT" sz="2400" dirty="0" smtClean="0">
                <a:solidFill>
                  <a:srgbClr val="FF0000"/>
                </a:solidFill>
              </a:rPr>
              <a:t>SPECIALI</a:t>
            </a:r>
          </a:p>
          <a:p>
            <a:pPr marL="0" indent="0" algn="just">
              <a:buFontTx/>
              <a:buNone/>
            </a:pPr>
            <a:r>
              <a:rPr lang="it-IT" sz="2400" dirty="0" smtClean="0"/>
              <a:t>	   secondo le caratteristiche di pericolosità</a:t>
            </a:r>
          </a:p>
          <a:p>
            <a:pPr marL="0" indent="0" algn="just">
              <a:buFontTx/>
              <a:buNone/>
            </a:pPr>
            <a:endParaRPr lang="it-IT" sz="2400" dirty="0" smtClean="0"/>
          </a:p>
          <a:p>
            <a:pPr marL="0" indent="0" algn="just">
              <a:buFontTx/>
              <a:buNone/>
            </a:pPr>
            <a:endParaRPr lang="it-IT" sz="2400" dirty="0" smtClean="0"/>
          </a:p>
          <a:p>
            <a:pPr marL="0" indent="0" algn="just">
              <a:buFontTx/>
              <a:buNone/>
            </a:pPr>
            <a:r>
              <a:rPr lang="it-IT" sz="2400" dirty="0" smtClean="0">
                <a:solidFill>
                  <a:srgbClr val="FF0000"/>
                </a:solidFill>
              </a:rPr>
              <a:t>pericolosi</a:t>
            </a:r>
            <a:r>
              <a:rPr lang="it-IT" sz="2400" dirty="0" smtClean="0"/>
              <a:t>   	</a:t>
            </a:r>
            <a:r>
              <a:rPr lang="it-IT" sz="2400" dirty="0" smtClean="0">
                <a:solidFill>
                  <a:srgbClr val="FF0000"/>
                </a:solidFill>
              </a:rPr>
              <a:t>non</a:t>
            </a:r>
            <a:r>
              <a:rPr lang="it-IT" sz="2400" dirty="0" smtClean="0"/>
              <a:t>			</a:t>
            </a:r>
            <a:r>
              <a:rPr lang="it-IT" sz="2400" dirty="0" smtClean="0">
                <a:solidFill>
                  <a:srgbClr val="FF0000"/>
                </a:solidFill>
              </a:rPr>
              <a:t>pericolosi</a:t>
            </a:r>
            <a:r>
              <a:rPr lang="it-IT" sz="2400" dirty="0" smtClean="0"/>
              <a:t>   	  </a:t>
            </a:r>
            <a:r>
              <a:rPr lang="it-IT" sz="2400" dirty="0" smtClean="0">
                <a:solidFill>
                  <a:srgbClr val="FF0000"/>
                </a:solidFill>
              </a:rPr>
              <a:t>non</a:t>
            </a:r>
          </a:p>
          <a:p>
            <a:pPr marL="0" indent="0" algn="just">
              <a:buFontTx/>
              <a:buNone/>
            </a:pPr>
            <a:r>
              <a:rPr lang="it-IT" sz="2400" dirty="0" smtClean="0"/>
              <a:t>	      	</a:t>
            </a:r>
            <a:r>
              <a:rPr lang="it-IT" sz="2400" dirty="0" smtClean="0">
                <a:solidFill>
                  <a:srgbClr val="FF0000"/>
                </a:solidFill>
              </a:rPr>
              <a:t>pericolosi</a:t>
            </a:r>
            <a:r>
              <a:rPr lang="it-IT" sz="2400" dirty="0" smtClean="0"/>
              <a:t>			       	  </a:t>
            </a:r>
            <a:r>
              <a:rPr lang="it-IT" sz="2400" dirty="0" smtClean="0">
                <a:solidFill>
                  <a:srgbClr val="FF0000"/>
                </a:solidFill>
              </a:rPr>
              <a:t>pericolosi</a:t>
            </a:r>
          </a:p>
        </p:txBody>
      </p:sp>
      <p:sp>
        <p:nvSpPr>
          <p:cNvPr id="33795" name="Line 4"/>
          <p:cNvSpPr>
            <a:spLocks noChangeShapeType="1"/>
          </p:cNvSpPr>
          <p:nvPr/>
        </p:nvSpPr>
        <p:spPr bwMode="auto">
          <a:xfrm flipH="1">
            <a:off x="2484438" y="2492375"/>
            <a:ext cx="719137" cy="360363"/>
          </a:xfrm>
          <a:prstGeom prst="line">
            <a:avLst/>
          </a:prstGeom>
          <a:noFill/>
          <a:ln w="9525">
            <a:solidFill>
              <a:schemeClr val="tx1"/>
            </a:solidFill>
            <a:round/>
            <a:headEnd/>
            <a:tailEnd type="triangle" w="med" len="med"/>
          </a:ln>
        </p:spPr>
        <p:txBody>
          <a:bodyPr/>
          <a:lstStyle/>
          <a:p>
            <a:endParaRPr lang="it-IT" dirty="0"/>
          </a:p>
        </p:txBody>
      </p:sp>
      <p:sp>
        <p:nvSpPr>
          <p:cNvPr id="33796" name="Line 5"/>
          <p:cNvSpPr>
            <a:spLocks noChangeShapeType="1"/>
          </p:cNvSpPr>
          <p:nvPr/>
        </p:nvSpPr>
        <p:spPr bwMode="auto">
          <a:xfrm>
            <a:off x="5651500" y="2492375"/>
            <a:ext cx="504825" cy="288925"/>
          </a:xfrm>
          <a:prstGeom prst="line">
            <a:avLst/>
          </a:prstGeom>
          <a:noFill/>
          <a:ln w="9525">
            <a:solidFill>
              <a:schemeClr val="tx1"/>
            </a:solidFill>
            <a:round/>
            <a:headEnd/>
            <a:tailEnd type="triangle" w="med" len="med"/>
          </a:ln>
        </p:spPr>
        <p:txBody>
          <a:bodyPr/>
          <a:lstStyle/>
          <a:p>
            <a:endParaRPr lang="it-IT" dirty="0"/>
          </a:p>
        </p:txBody>
      </p:sp>
      <p:sp>
        <p:nvSpPr>
          <p:cNvPr id="33797" name="Line 6"/>
          <p:cNvSpPr>
            <a:spLocks noChangeShapeType="1"/>
          </p:cNvSpPr>
          <p:nvPr/>
        </p:nvSpPr>
        <p:spPr bwMode="auto">
          <a:xfrm flipH="1">
            <a:off x="1116013" y="3860800"/>
            <a:ext cx="360362" cy="576263"/>
          </a:xfrm>
          <a:prstGeom prst="line">
            <a:avLst/>
          </a:prstGeom>
          <a:noFill/>
          <a:ln w="9525">
            <a:solidFill>
              <a:schemeClr val="tx1"/>
            </a:solidFill>
            <a:round/>
            <a:headEnd/>
            <a:tailEnd type="triangle" w="med" len="med"/>
          </a:ln>
        </p:spPr>
        <p:txBody>
          <a:bodyPr/>
          <a:lstStyle/>
          <a:p>
            <a:endParaRPr lang="it-IT" dirty="0"/>
          </a:p>
        </p:txBody>
      </p:sp>
      <p:sp>
        <p:nvSpPr>
          <p:cNvPr id="33798" name="Line 7"/>
          <p:cNvSpPr>
            <a:spLocks noChangeShapeType="1"/>
          </p:cNvSpPr>
          <p:nvPr/>
        </p:nvSpPr>
        <p:spPr bwMode="auto">
          <a:xfrm>
            <a:off x="2268538" y="3860800"/>
            <a:ext cx="287337" cy="576263"/>
          </a:xfrm>
          <a:prstGeom prst="line">
            <a:avLst/>
          </a:prstGeom>
          <a:noFill/>
          <a:ln w="9525">
            <a:solidFill>
              <a:schemeClr val="tx1"/>
            </a:solidFill>
            <a:round/>
            <a:headEnd/>
            <a:tailEnd type="triangle" w="med" len="med"/>
          </a:ln>
        </p:spPr>
        <p:txBody>
          <a:bodyPr/>
          <a:lstStyle/>
          <a:p>
            <a:endParaRPr lang="it-IT" dirty="0"/>
          </a:p>
        </p:txBody>
      </p:sp>
      <p:sp>
        <p:nvSpPr>
          <p:cNvPr id="33799" name="Line 8"/>
          <p:cNvSpPr>
            <a:spLocks noChangeShapeType="1"/>
          </p:cNvSpPr>
          <p:nvPr/>
        </p:nvSpPr>
        <p:spPr bwMode="auto">
          <a:xfrm flipH="1">
            <a:off x="6011863" y="3860800"/>
            <a:ext cx="360362" cy="576263"/>
          </a:xfrm>
          <a:prstGeom prst="line">
            <a:avLst/>
          </a:prstGeom>
          <a:noFill/>
          <a:ln w="9525">
            <a:solidFill>
              <a:schemeClr val="tx1"/>
            </a:solidFill>
            <a:round/>
            <a:headEnd/>
            <a:tailEnd type="triangle" w="med" len="med"/>
          </a:ln>
        </p:spPr>
        <p:txBody>
          <a:bodyPr/>
          <a:lstStyle/>
          <a:p>
            <a:endParaRPr lang="it-IT" dirty="0"/>
          </a:p>
        </p:txBody>
      </p:sp>
      <p:sp>
        <p:nvSpPr>
          <p:cNvPr id="33800" name="Line 9"/>
          <p:cNvSpPr>
            <a:spLocks noChangeShapeType="1"/>
          </p:cNvSpPr>
          <p:nvPr/>
        </p:nvSpPr>
        <p:spPr bwMode="auto">
          <a:xfrm>
            <a:off x="7019925" y="3789363"/>
            <a:ext cx="215900" cy="576262"/>
          </a:xfrm>
          <a:prstGeom prst="line">
            <a:avLst/>
          </a:prstGeom>
          <a:noFill/>
          <a:ln w="9525">
            <a:solidFill>
              <a:schemeClr val="tx1"/>
            </a:solidFill>
            <a:round/>
            <a:headEnd/>
            <a:tailEnd type="triangle" w="med" len="med"/>
          </a:ln>
        </p:spPr>
        <p:txBody>
          <a:bodyPr/>
          <a:lstStyle/>
          <a:p>
            <a:endParaRPr lang="it-IT"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Rifiuti urbani</a:t>
            </a:r>
          </a:p>
        </p:txBody>
      </p:sp>
      <p:sp>
        <p:nvSpPr>
          <p:cNvPr id="55299" name="Rectangle 3"/>
          <p:cNvSpPr>
            <a:spLocks noGrp="1" noChangeArrowheads="1"/>
          </p:cNvSpPr>
          <p:nvPr>
            <p:ph type="body" idx="1"/>
          </p:nvPr>
        </p:nvSpPr>
        <p:spPr/>
        <p:txBody>
          <a:bodyPr rtlCol="0">
            <a:normAutofit fontScale="92500" lnSpcReduction="20000"/>
          </a:bodyPr>
          <a:lstStyle/>
          <a:p>
            <a:pPr marL="0" indent="0" algn="just" fontAlgn="auto">
              <a:spcAft>
                <a:spcPts val="0"/>
              </a:spcAft>
              <a:buFontTx/>
              <a:buNone/>
              <a:defRPr/>
            </a:pPr>
            <a:r>
              <a:rPr lang="it-IT" sz="2000" dirty="0"/>
              <a:t>-</a:t>
            </a:r>
            <a:r>
              <a:rPr lang="it-IT" sz="2800" dirty="0"/>
              <a:t> </a:t>
            </a:r>
            <a:r>
              <a:rPr lang="it-IT" sz="2000" dirty="0"/>
              <a:t>rifiuti </a:t>
            </a:r>
            <a:r>
              <a:rPr lang="it-IT" sz="2000" dirty="0" smtClean="0"/>
              <a:t>domestici, anche ingombranti, </a:t>
            </a:r>
            <a:r>
              <a:rPr lang="it-IT" sz="2000" dirty="0"/>
              <a:t>provenienti da locali e luoghi ad uso di civile abitazione;</a:t>
            </a:r>
          </a:p>
          <a:p>
            <a:pPr marL="0" indent="0" fontAlgn="auto">
              <a:spcAft>
                <a:spcPts val="0"/>
              </a:spcAft>
              <a:buFontTx/>
              <a:buChar char="-"/>
              <a:defRPr/>
            </a:pPr>
            <a:endParaRPr lang="it-IT" sz="2000" dirty="0"/>
          </a:p>
          <a:p>
            <a:pPr marL="0" indent="0" algn="just" fontAlgn="auto">
              <a:spcAft>
                <a:spcPts val="0"/>
              </a:spcAft>
              <a:buFontTx/>
              <a:buChar char="-"/>
              <a:defRPr/>
            </a:pPr>
            <a:r>
              <a:rPr lang="it-IT" sz="2000" dirty="0"/>
              <a:t> rifiuti non pericolosi provenienti da luoghi adibiti a usi diversi dai civili, assimilati agli urbani per qualità e quantità;</a:t>
            </a:r>
          </a:p>
          <a:p>
            <a:pPr marL="0" indent="0" algn="just" fontAlgn="auto">
              <a:spcAft>
                <a:spcPts val="0"/>
              </a:spcAft>
              <a:buFontTx/>
              <a:buChar char="-"/>
              <a:defRPr/>
            </a:pPr>
            <a:endParaRPr lang="it-IT" sz="2000" dirty="0"/>
          </a:p>
          <a:p>
            <a:pPr marL="0" indent="0" algn="just" fontAlgn="auto">
              <a:spcAft>
                <a:spcPts val="0"/>
              </a:spcAft>
              <a:buFontTx/>
              <a:buChar char="-"/>
              <a:defRPr/>
            </a:pPr>
            <a:r>
              <a:rPr lang="it-IT" sz="2000" dirty="0"/>
              <a:t> rifiuti provenienti dallo spazzamento delle strade</a:t>
            </a:r>
            <a:r>
              <a:rPr lang="it-IT" sz="2000" dirty="0" smtClean="0"/>
              <a:t>;</a:t>
            </a:r>
          </a:p>
          <a:p>
            <a:pPr marL="0" indent="0" algn="just" fontAlgn="auto">
              <a:spcAft>
                <a:spcPts val="0"/>
              </a:spcAft>
              <a:buFont typeface="Arial" pitchFamily="34" charset="0"/>
              <a:buNone/>
              <a:defRPr/>
            </a:pPr>
            <a:endParaRPr lang="it-IT" sz="2000" dirty="0"/>
          </a:p>
          <a:p>
            <a:pPr marL="0" indent="0" algn="just" fontAlgn="auto">
              <a:spcAft>
                <a:spcPts val="0"/>
              </a:spcAft>
              <a:buFont typeface="Arial" pitchFamily="34" charset="0"/>
              <a:buNone/>
              <a:defRPr/>
            </a:pPr>
            <a:r>
              <a:rPr lang="it-IT" sz="2000" dirty="0" smtClean="0"/>
              <a:t>- Rifiuti di qualsiasi natura o provenienza, giacenti sulle strade ed aree pubbliche o sulle strade ed aree private comunque soggette a uso pubblico o sulle spiagge marittime e lacuali e sulle rive dei corsi d’acqua;</a:t>
            </a:r>
            <a:endParaRPr lang="it-IT" sz="2000" dirty="0"/>
          </a:p>
          <a:p>
            <a:pPr marL="0" indent="0" algn="just" fontAlgn="auto">
              <a:spcAft>
                <a:spcPts val="0"/>
              </a:spcAft>
              <a:buFontTx/>
              <a:buChar char="-"/>
              <a:defRPr/>
            </a:pPr>
            <a:endParaRPr lang="it-IT" sz="2000" dirty="0"/>
          </a:p>
          <a:p>
            <a:pPr marL="0" indent="0" algn="just" fontAlgn="auto">
              <a:spcAft>
                <a:spcPts val="0"/>
              </a:spcAft>
              <a:buFontTx/>
              <a:buChar char="-"/>
              <a:defRPr/>
            </a:pPr>
            <a:r>
              <a:rPr lang="it-IT" sz="2000" dirty="0"/>
              <a:t> rifiuti vegetali provenienti da aree verdi (giardini, parchi e aree cimiteriali);</a:t>
            </a:r>
          </a:p>
          <a:p>
            <a:pPr marL="0" indent="0" algn="just" fontAlgn="auto">
              <a:spcAft>
                <a:spcPts val="0"/>
              </a:spcAft>
              <a:buFontTx/>
              <a:buChar char="-"/>
              <a:defRPr/>
            </a:pPr>
            <a:endParaRPr lang="it-IT" sz="2000" dirty="0"/>
          </a:p>
          <a:p>
            <a:pPr marL="0" indent="0" algn="just" fontAlgn="auto">
              <a:spcAft>
                <a:spcPts val="0"/>
              </a:spcAft>
              <a:buFontTx/>
              <a:buChar char="-"/>
              <a:defRPr/>
            </a:pPr>
            <a:r>
              <a:rPr lang="it-IT" sz="2000" dirty="0"/>
              <a:t> rifiuti provenienti da esumazioni ed estumulazioni.</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Rifiuti speciali</a:t>
            </a:r>
          </a:p>
        </p:txBody>
      </p:sp>
      <p:sp>
        <p:nvSpPr>
          <p:cNvPr id="35842" name="Rectangle 3"/>
          <p:cNvSpPr>
            <a:spLocks noGrp="1" noChangeArrowheads="1"/>
          </p:cNvSpPr>
          <p:nvPr>
            <p:ph type="body" idx="1"/>
          </p:nvPr>
        </p:nvSpPr>
        <p:spPr/>
        <p:txBody>
          <a:bodyPr/>
          <a:lstStyle/>
          <a:p>
            <a:pPr marL="0" indent="0">
              <a:buFontTx/>
              <a:buChar char="-"/>
            </a:pPr>
            <a:r>
              <a:rPr lang="it-IT" sz="2400" dirty="0" smtClean="0"/>
              <a:t> rifiuti da attività agricole e agro-indusriali;</a:t>
            </a:r>
          </a:p>
          <a:p>
            <a:pPr marL="0" indent="0">
              <a:buFont typeface="Arial" charset="0"/>
              <a:buNone/>
            </a:pPr>
            <a:endParaRPr lang="it-IT" sz="2400" dirty="0" smtClean="0"/>
          </a:p>
          <a:p>
            <a:pPr marL="0" indent="0">
              <a:buFontTx/>
              <a:buChar char="-"/>
            </a:pPr>
            <a:r>
              <a:rPr lang="it-IT" sz="2400" dirty="0" smtClean="0"/>
              <a:t> rifiuti derivanti da attività di demolizione, costruzione, e attività connesse;</a:t>
            </a:r>
          </a:p>
          <a:p>
            <a:pPr marL="0" indent="0">
              <a:buFont typeface="Arial" charset="0"/>
              <a:buNone/>
            </a:pPr>
            <a:r>
              <a:rPr lang="it-IT" sz="2400" dirty="0" smtClean="0"/>
              <a:t>- Rifiuti da lavorazioni industriali, artigianali, commerciali; </a:t>
            </a:r>
          </a:p>
          <a:p>
            <a:pPr marL="0" indent="0">
              <a:buFontTx/>
              <a:buChar char="-"/>
            </a:pPr>
            <a:r>
              <a:rPr lang="it-IT" sz="2400" dirty="0" smtClean="0"/>
              <a:t> Rifiuti derivanti dall’attività di recupero e smaltimento dei rifiuti;</a:t>
            </a:r>
          </a:p>
          <a:p>
            <a:pPr marL="0" indent="0">
              <a:buFontTx/>
              <a:buChar char="-"/>
            </a:pPr>
            <a:r>
              <a:rPr lang="it-IT" sz="2400" dirty="0" smtClean="0"/>
              <a:t>Rifiuti derivanti da attività sanitarie. </a:t>
            </a:r>
          </a:p>
          <a:p>
            <a:pPr marL="0" indent="0">
              <a:buFontTx/>
              <a:buChar char="-"/>
            </a:pPr>
            <a:endParaRPr lang="it-IT" sz="24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Rifiuti</a:t>
            </a:r>
            <a:br>
              <a:rPr lang="it-IT" sz="3200" dirty="0">
                <a:solidFill>
                  <a:srgbClr val="FF0000"/>
                </a:solidFill>
                <a:effectLst>
                  <a:outerShdw blurRad="38100" dist="38100" dir="2700000" algn="tl">
                    <a:srgbClr val="000000">
                      <a:alpha val="43137"/>
                    </a:srgbClr>
                  </a:outerShdw>
                </a:effectLst>
              </a:rPr>
            </a:br>
            <a:r>
              <a:rPr lang="it-IT" sz="3200" dirty="0">
                <a:solidFill>
                  <a:srgbClr val="FF0000"/>
                </a:solidFill>
                <a:effectLst>
                  <a:outerShdw blurRad="38100" dist="38100" dir="2700000" algn="tl">
                    <a:srgbClr val="000000">
                      <a:alpha val="43137"/>
                    </a:srgbClr>
                  </a:outerShdw>
                </a:effectLst>
              </a:rPr>
              <a:t>pericolosi e non pericolosi</a:t>
            </a:r>
          </a:p>
        </p:txBody>
      </p:sp>
      <p:sp>
        <p:nvSpPr>
          <p:cNvPr id="36866" name="Rectangle 3"/>
          <p:cNvSpPr>
            <a:spLocks noGrp="1" noChangeArrowheads="1"/>
          </p:cNvSpPr>
          <p:nvPr>
            <p:ph type="body" idx="1"/>
          </p:nvPr>
        </p:nvSpPr>
        <p:spPr/>
        <p:txBody>
          <a:bodyPr/>
          <a:lstStyle/>
          <a:p>
            <a:pPr marL="533400" indent="-533400">
              <a:buFontTx/>
              <a:buNone/>
            </a:pPr>
            <a:r>
              <a:rPr lang="it-IT" sz="2000" u="sng" dirty="0" smtClean="0">
                <a:solidFill>
                  <a:srgbClr val="FF0000"/>
                </a:solidFill>
              </a:rPr>
              <a:t>CATALOGO EUROPEO DEI RIFIUTI – CER:</a:t>
            </a:r>
          </a:p>
          <a:p>
            <a:pPr marL="533400" indent="-533400">
              <a:buFontTx/>
              <a:buNone/>
            </a:pPr>
            <a:r>
              <a:rPr lang="it-IT" sz="2000" dirty="0" smtClean="0"/>
              <a:t>ogni rifiuto è contrassegnato da un codice CER.</a:t>
            </a:r>
          </a:p>
          <a:p>
            <a:pPr marL="533400" indent="-533400">
              <a:buFontTx/>
              <a:buNone/>
            </a:pPr>
            <a:endParaRPr lang="it-IT" sz="2000" dirty="0" smtClean="0"/>
          </a:p>
          <a:p>
            <a:pPr marL="533400" indent="-533400">
              <a:buFontTx/>
              <a:buNone/>
            </a:pPr>
            <a:r>
              <a:rPr lang="it-IT" sz="2000" dirty="0" smtClean="0"/>
              <a:t>Il codice CER viene utilizzato per classificare e codificare i rifiuti.</a:t>
            </a:r>
          </a:p>
          <a:p>
            <a:pPr marL="533400" indent="-533400">
              <a:buFontTx/>
              <a:buNone/>
            </a:pPr>
            <a:endParaRPr lang="it-IT" sz="2000" dirty="0" smtClean="0"/>
          </a:p>
          <a:p>
            <a:pPr marL="533400" indent="-533400">
              <a:buFontTx/>
              <a:buNone/>
            </a:pPr>
            <a:r>
              <a:rPr lang="it-IT" sz="2000" dirty="0" smtClean="0"/>
              <a:t>I rifiuti pericolosi sono contrassegnati dall’asterisco (*).</a:t>
            </a:r>
          </a:p>
          <a:p>
            <a:pPr marL="533400" indent="-533400">
              <a:buFontTx/>
              <a:buNone/>
            </a:pPr>
            <a:endParaRPr lang="it-IT" sz="2000" dirty="0" smtClean="0"/>
          </a:p>
          <a:p>
            <a:pPr marL="533400" indent="-533400">
              <a:buFontTx/>
              <a:buNone/>
            </a:pPr>
            <a:r>
              <a:rPr lang="it-IT" sz="2000" dirty="0" smtClean="0"/>
              <a:t>E’ composto da sei cifre:</a:t>
            </a:r>
          </a:p>
          <a:p>
            <a:pPr marL="533400" indent="-533400">
              <a:buFontTx/>
              <a:buAutoNum type="arabicPeriod"/>
            </a:pPr>
            <a:r>
              <a:rPr lang="it-IT" sz="2000" dirty="0" smtClean="0"/>
              <a:t> la prima coppia (da 01 a 20): classe</a:t>
            </a:r>
          </a:p>
          <a:p>
            <a:pPr marL="533400" indent="-533400">
              <a:buFontTx/>
              <a:buAutoNum type="arabicPeriod"/>
            </a:pPr>
            <a:r>
              <a:rPr lang="it-IT" sz="2000" dirty="0" smtClean="0"/>
              <a:t> la seconda coppia (da 01 a 09): sottoclasse</a:t>
            </a:r>
          </a:p>
          <a:p>
            <a:pPr marL="533400" indent="-533400">
              <a:buFontTx/>
              <a:buAutoNum type="arabicPeriod"/>
            </a:pPr>
            <a:r>
              <a:rPr lang="it-IT" sz="2000" dirty="0" smtClean="0"/>
              <a:t> la terza coppia (da 01 a 99): categoria</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ESEMPIO</a:t>
            </a:r>
          </a:p>
        </p:txBody>
      </p:sp>
      <p:sp>
        <p:nvSpPr>
          <p:cNvPr id="37890" name="Rectangle 3"/>
          <p:cNvSpPr>
            <a:spLocks noGrp="1" noChangeArrowheads="1"/>
          </p:cNvSpPr>
          <p:nvPr>
            <p:ph type="body" idx="1"/>
          </p:nvPr>
        </p:nvSpPr>
        <p:spPr/>
        <p:txBody>
          <a:bodyPr/>
          <a:lstStyle/>
          <a:p>
            <a:pPr marL="609600" indent="-609600" algn="ctr">
              <a:buFontTx/>
              <a:buNone/>
            </a:pPr>
            <a:r>
              <a:rPr lang="it-IT" sz="2000" dirty="0" smtClean="0">
                <a:solidFill>
                  <a:srgbClr val="FF0000"/>
                </a:solidFill>
              </a:rPr>
              <a:t>CER 020302</a:t>
            </a:r>
          </a:p>
          <a:p>
            <a:pPr marL="609600" indent="-609600" algn="ctr">
              <a:buFontTx/>
              <a:buNone/>
            </a:pPr>
            <a:r>
              <a:rPr lang="it-IT" sz="2000" dirty="0" smtClean="0">
                <a:solidFill>
                  <a:srgbClr val="FF0000"/>
                </a:solidFill>
              </a:rPr>
              <a:t>Rifiuti legati all’impiego di conservanti</a:t>
            </a:r>
            <a:endParaRPr lang="it-IT" sz="2000" dirty="0" smtClean="0"/>
          </a:p>
          <a:p>
            <a:pPr marL="609600" indent="-609600" algn="just">
              <a:buFontTx/>
              <a:buNone/>
            </a:pPr>
            <a:endParaRPr lang="it-IT" sz="2000" dirty="0" smtClean="0"/>
          </a:p>
          <a:p>
            <a:pPr marL="609600" indent="-609600" algn="just">
              <a:buFontTx/>
              <a:buAutoNum type="arabicPeriod"/>
            </a:pPr>
            <a:r>
              <a:rPr lang="it-IT" sz="2000" dirty="0" smtClean="0"/>
              <a:t>(02) rifiuti prodotti da agricoltura, orticoltura, acquicoltura, selvicoltura, caccia e pesca, trattamento e preparazione di alimenti;</a:t>
            </a:r>
          </a:p>
          <a:p>
            <a:pPr marL="609600" indent="-609600" algn="just">
              <a:buFontTx/>
              <a:buAutoNum type="arabicPeriod"/>
            </a:pPr>
            <a:endParaRPr lang="it-IT" sz="2000" dirty="0" smtClean="0"/>
          </a:p>
          <a:p>
            <a:pPr marL="609600" indent="-609600" algn="just">
              <a:buFontTx/>
              <a:buAutoNum type="arabicPeriod"/>
            </a:pPr>
            <a:r>
              <a:rPr lang="it-IT" sz="2000" dirty="0" smtClean="0"/>
              <a:t>(02 03) rifiuti della preparazione e del trattamento di frutta, verdura, cereali, oli alimentari, cacao, caffè, tabacco; della produzione di conserve alimentari; della produzione di lievito ed estratto di lievito; della preparazione e fermentazione di melassa;</a:t>
            </a:r>
          </a:p>
          <a:p>
            <a:pPr marL="609600" indent="-609600" algn="just">
              <a:buFontTx/>
              <a:buAutoNum type="arabicPeriod"/>
            </a:pPr>
            <a:endParaRPr lang="it-IT" sz="2000" dirty="0" smtClean="0"/>
          </a:p>
          <a:p>
            <a:pPr marL="609600" indent="-609600" algn="just">
              <a:buFontTx/>
              <a:buAutoNum type="arabicPeriod"/>
            </a:pPr>
            <a:r>
              <a:rPr lang="it-IT" sz="2000" dirty="0" smtClean="0"/>
              <a:t>(02 03 02 – nome del rifiuto) rifiuti legati all’impiego di conservanti. </a:t>
            </a:r>
          </a:p>
          <a:p>
            <a:pPr marL="609600" indent="-609600" algn="just">
              <a:buFontTx/>
              <a:buAutoNum type="arabicPeriod"/>
            </a:pPr>
            <a:endParaRPr lang="it-IT" sz="2000" dirty="0" smtClean="0"/>
          </a:p>
          <a:p>
            <a:pPr marL="609600" indent="-609600" algn="just">
              <a:buFontTx/>
              <a:buNone/>
            </a:pPr>
            <a:endParaRPr lang="it-IT" sz="2000" dirty="0" smtClean="0"/>
          </a:p>
          <a:p>
            <a:pPr marL="609600" indent="-609600" algn="just">
              <a:buFontTx/>
              <a:buNone/>
            </a:pPr>
            <a:endParaRPr lang="it-IT" sz="2000" dirty="0" smtClean="0"/>
          </a:p>
          <a:p>
            <a:pPr marL="609600" indent="-609600" algn="just">
              <a:buFontTx/>
              <a:buNone/>
            </a:pPr>
            <a:endParaRPr lang="it-IT" sz="20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endParaRPr lang="it-IT" dirty="0" smtClean="0"/>
          </a:p>
        </p:txBody>
      </p:sp>
      <p:sp>
        <p:nvSpPr>
          <p:cNvPr id="60419" name="Rectangle 3"/>
          <p:cNvSpPr>
            <a:spLocks noGrp="1" noChangeArrowheads="1"/>
          </p:cNvSpPr>
          <p:nvPr>
            <p:ph type="body" idx="1"/>
          </p:nvPr>
        </p:nvSpPr>
        <p:spPr/>
        <p:txBody>
          <a:bodyPr rtlCol="0">
            <a:normAutofit lnSpcReduction="10000"/>
          </a:bodyPr>
          <a:lstStyle/>
          <a:p>
            <a:pPr marL="0" indent="0" algn="just" fontAlgn="auto">
              <a:spcAft>
                <a:spcPts val="0"/>
              </a:spcAft>
              <a:buFontTx/>
              <a:buNone/>
              <a:defRPr/>
            </a:pPr>
            <a:r>
              <a:rPr lang="it-IT" sz="2000" dirty="0">
                <a:solidFill>
                  <a:srgbClr val="FF0000"/>
                </a:solidFill>
              </a:rPr>
              <a:t>L’identificazione del rifiuto</a:t>
            </a:r>
            <a:r>
              <a:rPr lang="it-IT" sz="2000" dirty="0"/>
              <a:t> si basa oltre che sull’origine dello stesso, anche sulla presenza di sostanze pericolose.</a:t>
            </a:r>
          </a:p>
          <a:p>
            <a:pPr marL="0" indent="0" algn="just" fontAlgn="auto">
              <a:spcAft>
                <a:spcPts val="0"/>
              </a:spcAft>
              <a:buFontTx/>
              <a:buNone/>
              <a:defRPr/>
            </a:pPr>
            <a:endParaRPr lang="it-IT" sz="2000" dirty="0"/>
          </a:p>
          <a:p>
            <a:pPr marL="0" indent="0" algn="just" fontAlgn="auto">
              <a:spcAft>
                <a:spcPts val="0"/>
              </a:spcAft>
              <a:buFontTx/>
              <a:buNone/>
              <a:defRPr/>
            </a:pPr>
            <a:r>
              <a:rPr lang="it-IT" sz="2000" dirty="0">
                <a:solidFill>
                  <a:srgbClr val="FF0000"/>
                </a:solidFill>
              </a:rPr>
              <a:t>VOCI A SPECCHIO:</a:t>
            </a:r>
          </a:p>
          <a:p>
            <a:pPr marL="0" indent="0" algn="just" fontAlgn="auto">
              <a:spcAft>
                <a:spcPts val="0"/>
              </a:spcAft>
              <a:buFontTx/>
              <a:buNone/>
              <a:defRPr/>
            </a:pPr>
            <a:r>
              <a:rPr lang="it-IT" sz="2000" dirty="0"/>
              <a:t>due codici CER consecutivi riportanti la stessa dicitura, ma che si distinguono tra loro perché uno è pericoloso e l’altro non lo è.</a:t>
            </a:r>
          </a:p>
          <a:p>
            <a:pPr marL="0" indent="0" algn="just" fontAlgn="auto">
              <a:spcAft>
                <a:spcPts val="0"/>
              </a:spcAft>
              <a:buFontTx/>
              <a:buNone/>
              <a:defRPr/>
            </a:pPr>
            <a:endParaRPr lang="it-IT" sz="2000" dirty="0"/>
          </a:p>
          <a:p>
            <a:pPr marL="0" indent="0" algn="just" fontAlgn="auto">
              <a:spcAft>
                <a:spcPts val="0"/>
              </a:spcAft>
              <a:buFontTx/>
              <a:buNone/>
              <a:defRPr/>
            </a:pPr>
            <a:r>
              <a:rPr lang="it-IT" sz="2000" dirty="0">
                <a:solidFill>
                  <a:srgbClr val="FF0000"/>
                </a:solidFill>
              </a:rPr>
              <a:t>ESEMPIO:</a:t>
            </a:r>
            <a:r>
              <a:rPr lang="it-IT" sz="2000" dirty="0">
                <a:solidFill>
                  <a:schemeClr val="accent2"/>
                </a:solidFill>
              </a:rPr>
              <a:t> </a:t>
            </a:r>
          </a:p>
          <a:p>
            <a:pPr marL="0" indent="0" algn="just" fontAlgn="auto">
              <a:spcAft>
                <a:spcPts val="0"/>
              </a:spcAft>
              <a:buFontTx/>
              <a:buNone/>
              <a:defRPr/>
            </a:pPr>
            <a:r>
              <a:rPr lang="it-IT" sz="2000" dirty="0">
                <a:solidFill>
                  <a:schemeClr val="accent2"/>
                </a:solidFill>
              </a:rPr>
              <a:t>080312*</a:t>
            </a:r>
            <a:r>
              <a:rPr lang="it-IT" sz="2000" dirty="0"/>
              <a:t> : scarti di inchiostro contenenti sostanze pericolose</a:t>
            </a:r>
          </a:p>
          <a:p>
            <a:pPr marL="0" indent="0" algn="just" fontAlgn="auto">
              <a:spcAft>
                <a:spcPts val="0"/>
              </a:spcAft>
              <a:buFontTx/>
              <a:buNone/>
              <a:defRPr/>
            </a:pPr>
            <a:r>
              <a:rPr lang="it-IT" sz="2000" dirty="0">
                <a:solidFill>
                  <a:schemeClr val="accent2"/>
                </a:solidFill>
              </a:rPr>
              <a:t>080313</a:t>
            </a:r>
            <a:r>
              <a:rPr lang="it-IT" sz="2000" dirty="0"/>
              <a:t> : scarti </a:t>
            </a:r>
            <a:r>
              <a:rPr lang="it-IT" sz="2000" dirty="0" smtClean="0"/>
              <a:t>di </a:t>
            </a:r>
            <a:r>
              <a:rPr lang="it-IT" sz="2000" dirty="0"/>
              <a:t>inchiostro diversi da quelli di cui alla voce 080312*  </a:t>
            </a:r>
            <a:endParaRPr lang="it-IT" sz="2000" dirty="0" smtClean="0"/>
          </a:p>
          <a:p>
            <a:pPr marL="0" indent="0" algn="just" fontAlgn="auto">
              <a:spcAft>
                <a:spcPts val="0"/>
              </a:spcAft>
              <a:buFontTx/>
              <a:buNone/>
              <a:defRPr/>
            </a:pPr>
            <a:endParaRPr lang="it-IT" sz="2000" dirty="0"/>
          </a:p>
          <a:p>
            <a:pPr marL="0" indent="0" algn="just" fontAlgn="auto">
              <a:spcAft>
                <a:spcPts val="0"/>
              </a:spcAft>
              <a:buFontTx/>
              <a:buNone/>
              <a:defRPr/>
            </a:pPr>
            <a:r>
              <a:rPr lang="it-IT" sz="2000" dirty="0" smtClean="0"/>
              <a:t>Per identificare un rifiuto quale pericoloso si fa riferimento all’origine, alla composizione, ai valori di concentrazione di sostanze pericolose. </a:t>
            </a:r>
            <a:endParaRPr lang="it-IT" sz="2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Nozione di rifiuto</a:t>
            </a:r>
          </a:p>
        </p:txBody>
      </p:sp>
      <p:sp>
        <p:nvSpPr>
          <p:cNvPr id="39938" name="Rectangle 3"/>
          <p:cNvSpPr>
            <a:spLocks noGrp="1" noChangeArrowheads="1"/>
          </p:cNvSpPr>
          <p:nvPr>
            <p:ph type="body" idx="1"/>
          </p:nvPr>
        </p:nvSpPr>
        <p:spPr/>
        <p:txBody>
          <a:bodyPr/>
          <a:lstStyle/>
          <a:p>
            <a:pPr marL="0" indent="0" algn="just">
              <a:lnSpc>
                <a:spcPct val="80000"/>
              </a:lnSpc>
              <a:buFontTx/>
              <a:buNone/>
            </a:pPr>
            <a:r>
              <a:rPr lang="it-IT" sz="2000" dirty="0" smtClean="0"/>
              <a:t>La </a:t>
            </a:r>
            <a:r>
              <a:rPr lang="it-IT" sz="2000" dirty="0" smtClean="0">
                <a:solidFill>
                  <a:srgbClr val="FF0000"/>
                </a:solidFill>
              </a:rPr>
              <a:t>Direttiva 75/442</a:t>
            </a:r>
            <a:r>
              <a:rPr lang="it-IT" sz="2000" dirty="0" smtClean="0"/>
              <a:t> dava la seguente nozione di rifiuto:</a:t>
            </a:r>
          </a:p>
          <a:p>
            <a:pPr marL="0" indent="0" algn="just">
              <a:lnSpc>
                <a:spcPct val="80000"/>
              </a:lnSpc>
              <a:buFontTx/>
              <a:buNone/>
            </a:pPr>
            <a:endParaRPr lang="it-IT" sz="2000" dirty="0" smtClean="0"/>
          </a:p>
          <a:p>
            <a:pPr marL="0" indent="0" algn="just">
              <a:lnSpc>
                <a:spcPct val="80000"/>
              </a:lnSpc>
              <a:buFontTx/>
              <a:buNone/>
            </a:pPr>
            <a:r>
              <a:rPr lang="it-IT" sz="2000" i="1" dirty="0" smtClean="0"/>
              <a:t>“Sostanza o oggetto di cui il detentore si disfi o abbia l’obbligo di disfarsi secondo le disposizioni nazionali vigenti”</a:t>
            </a:r>
          </a:p>
          <a:p>
            <a:pPr marL="0" indent="0" algn="just">
              <a:lnSpc>
                <a:spcPct val="80000"/>
              </a:lnSpc>
              <a:buFontTx/>
              <a:buNone/>
            </a:pPr>
            <a:endParaRPr lang="it-IT" sz="2000" i="1" dirty="0" smtClean="0"/>
          </a:p>
          <a:p>
            <a:pPr marL="0" indent="0" algn="just">
              <a:lnSpc>
                <a:spcPct val="80000"/>
              </a:lnSpc>
              <a:buFontTx/>
              <a:buNone/>
            </a:pPr>
            <a:r>
              <a:rPr lang="it-IT" sz="2000" dirty="0" smtClean="0"/>
              <a:t>Il </a:t>
            </a:r>
            <a:r>
              <a:rPr lang="it-IT" sz="2000" dirty="0" smtClean="0">
                <a:solidFill>
                  <a:srgbClr val="FF0000"/>
                </a:solidFill>
              </a:rPr>
              <a:t>DPR n. 915/1982</a:t>
            </a:r>
            <a:r>
              <a:rPr lang="it-IT" sz="2000" dirty="0" smtClean="0"/>
              <a:t> definiva il rifiuto come:  </a:t>
            </a:r>
          </a:p>
          <a:p>
            <a:pPr marL="0" indent="0" algn="just">
              <a:lnSpc>
                <a:spcPct val="80000"/>
              </a:lnSpc>
              <a:buFontTx/>
              <a:buNone/>
            </a:pPr>
            <a:endParaRPr lang="it-IT" sz="2000" dirty="0" smtClean="0"/>
          </a:p>
          <a:p>
            <a:pPr marL="0" indent="0" algn="just">
              <a:lnSpc>
                <a:spcPct val="80000"/>
              </a:lnSpc>
              <a:buFontTx/>
              <a:buNone/>
            </a:pPr>
            <a:r>
              <a:rPr lang="it-IT" sz="2000" i="1" dirty="0" smtClean="0"/>
              <a:t>“qualsiasi sostanza od oggetto derivante da attività umane o da cicli naturali, abbandonato o destinato all’abbandono”</a:t>
            </a:r>
            <a:r>
              <a:rPr lang="it-IT" sz="2000" dirty="0" smtClean="0"/>
              <a:t> (art. 2, comma 1).</a:t>
            </a:r>
          </a:p>
          <a:p>
            <a:pPr marL="0" indent="0" algn="just">
              <a:lnSpc>
                <a:spcPct val="80000"/>
              </a:lnSpc>
              <a:buFontTx/>
              <a:buNone/>
            </a:pPr>
            <a:endParaRPr lang="it-IT" sz="2000" dirty="0" smtClean="0"/>
          </a:p>
          <a:p>
            <a:pPr marL="0" indent="0" algn="just">
              <a:lnSpc>
                <a:spcPct val="80000"/>
              </a:lnSpc>
              <a:buFontTx/>
              <a:buNone/>
            </a:pPr>
            <a:r>
              <a:rPr lang="it-IT" sz="2000" dirty="0" smtClean="0"/>
              <a:t>Il carattere eccessivamente soggettivo della definizione utilizzata aveva creato alcuni attriti nella giurisprudenza, in quanto ad alcuni era sembrata discostarsi da quella comunitaria.</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endParaRPr lang="it-IT" dirty="0" smtClean="0"/>
          </a:p>
        </p:txBody>
      </p:sp>
      <p:sp>
        <p:nvSpPr>
          <p:cNvPr id="40962" name="Rectangle 3"/>
          <p:cNvSpPr>
            <a:spLocks noGrp="1" noChangeArrowheads="1"/>
          </p:cNvSpPr>
          <p:nvPr>
            <p:ph type="body" idx="1"/>
          </p:nvPr>
        </p:nvSpPr>
        <p:spPr/>
        <p:txBody>
          <a:bodyPr/>
          <a:lstStyle/>
          <a:p>
            <a:pPr marL="0" indent="0" algn="just">
              <a:buFontTx/>
              <a:buNone/>
            </a:pPr>
            <a:r>
              <a:rPr lang="it-IT" sz="2400" dirty="0" smtClean="0"/>
              <a:t>La nozione di oggetto abbandonato o destinato all’abbandono non va intesa in senso civilistico come </a:t>
            </a:r>
            <a:r>
              <a:rPr lang="it-IT" sz="2400" i="1" dirty="0" smtClean="0"/>
              <a:t>res nullius</a:t>
            </a:r>
            <a:r>
              <a:rPr lang="it-IT" sz="2400" dirty="0" smtClean="0"/>
              <a:t> o come </a:t>
            </a:r>
            <a:r>
              <a:rPr lang="it-IT" sz="2400" i="1" dirty="0" smtClean="0"/>
              <a:t>res derelicta</a:t>
            </a:r>
            <a:r>
              <a:rPr lang="it-IT" sz="2400" dirty="0" smtClean="0"/>
              <a:t>, suscettibile di libera appropriazione da chiunque, bensì come oggetto non più idoneo a soddisfare i bisogni o l’uso a cui era originariamente destinato, perché inservibile o comunque dismesso, anche mediante negozio giuridico.</a:t>
            </a:r>
          </a:p>
          <a:p>
            <a:pPr marL="0" indent="0" algn="just">
              <a:buFontTx/>
              <a:buNone/>
            </a:pPr>
            <a:r>
              <a:rPr lang="it-IT" sz="2400" dirty="0" smtClean="0"/>
              <a:t>(Cass. Pen., Sez. III, 26.2.1991, n. 2607)</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endParaRPr lang="it-IT" dirty="0" smtClean="0"/>
          </a:p>
        </p:txBody>
      </p:sp>
      <p:sp>
        <p:nvSpPr>
          <p:cNvPr id="41986" name="Rectangle 3"/>
          <p:cNvSpPr>
            <a:spLocks noGrp="1" noChangeArrowheads="1"/>
          </p:cNvSpPr>
          <p:nvPr>
            <p:ph type="body" idx="1"/>
          </p:nvPr>
        </p:nvSpPr>
        <p:spPr/>
        <p:txBody>
          <a:bodyPr/>
          <a:lstStyle/>
          <a:p>
            <a:pPr marL="0" indent="0" algn="just">
              <a:lnSpc>
                <a:spcPct val="80000"/>
              </a:lnSpc>
              <a:buFontTx/>
              <a:buNone/>
            </a:pPr>
            <a:r>
              <a:rPr lang="it-IT" sz="2400" dirty="0" smtClean="0"/>
              <a:t>Il </a:t>
            </a:r>
            <a:r>
              <a:rPr lang="it-IT" sz="2400" dirty="0" smtClean="0">
                <a:solidFill>
                  <a:srgbClr val="FF0000"/>
                </a:solidFill>
              </a:rPr>
              <a:t>Decreto Ronchi</a:t>
            </a:r>
            <a:r>
              <a:rPr lang="it-IT" sz="2400" dirty="0" smtClean="0"/>
              <a:t> al fine di dettare il regolamento di confini tra ciò che è considerato dalla legge come rifiuto e ciò che non lo è, adotta la soluzione della riproduzione della definizione comunitaria. </a:t>
            </a:r>
          </a:p>
          <a:p>
            <a:pPr marL="0" indent="0" algn="just">
              <a:lnSpc>
                <a:spcPct val="80000"/>
              </a:lnSpc>
              <a:buFontTx/>
              <a:buNone/>
            </a:pPr>
            <a:endParaRPr lang="it-IT" sz="2400" dirty="0" smtClean="0"/>
          </a:p>
          <a:p>
            <a:pPr marL="0" indent="0" algn="just">
              <a:lnSpc>
                <a:spcPct val="80000"/>
              </a:lnSpc>
              <a:buFontTx/>
              <a:buNone/>
            </a:pPr>
            <a:r>
              <a:rPr lang="it-IT" sz="2400" i="1" dirty="0" smtClean="0"/>
              <a:t>"Art. 6 (Definizioni)</a:t>
            </a:r>
          </a:p>
          <a:p>
            <a:pPr marL="0" indent="0" algn="just">
              <a:lnSpc>
                <a:spcPct val="80000"/>
              </a:lnSpc>
              <a:buFontTx/>
              <a:buNone/>
            </a:pPr>
            <a:r>
              <a:rPr lang="it-IT" sz="2400" i="1" dirty="0" smtClean="0"/>
              <a:t>1. Ai fini del presente decreto si intende per:</a:t>
            </a:r>
          </a:p>
          <a:p>
            <a:pPr marL="0" indent="0" algn="just">
              <a:lnSpc>
                <a:spcPct val="80000"/>
              </a:lnSpc>
              <a:buFontTx/>
              <a:buNone/>
            </a:pPr>
            <a:r>
              <a:rPr lang="it-IT" sz="2400" i="1" dirty="0" smtClean="0"/>
              <a:t>a) </a:t>
            </a:r>
            <a:r>
              <a:rPr lang="it-IT" sz="2400" i="1" dirty="0" smtClean="0">
                <a:solidFill>
                  <a:srgbClr val="FF0000"/>
                </a:solidFill>
              </a:rPr>
              <a:t>rifiuto</a:t>
            </a:r>
            <a:r>
              <a:rPr lang="it-IT" sz="2400" i="1" dirty="0" smtClean="0"/>
              <a:t>: qualsiasi sostanza od oggetto che rientra nelle categorie riportate nell'allegato A e di cui il detentore si disfi o abbia deciso o abbia l'obbligo di disfarsi;…”</a:t>
            </a:r>
          </a:p>
          <a:p>
            <a:pPr marL="0" indent="0" algn="just">
              <a:lnSpc>
                <a:spcPct val="80000"/>
              </a:lnSpc>
              <a:buFontTx/>
              <a:buNone/>
            </a:pPr>
            <a:endParaRPr lang="it-IT"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endParaRPr lang="it-IT" dirty="0" smtClean="0"/>
          </a:p>
        </p:txBody>
      </p:sp>
      <p:sp>
        <p:nvSpPr>
          <p:cNvPr id="15362" name="Rectangle 3"/>
          <p:cNvSpPr>
            <a:spLocks noGrp="1" noChangeArrowheads="1"/>
          </p:cNvSpPr>
          <p:nvPr>
            <p:ph type="body" idx="1"/>
          </p:nvPr>
        </p:nvSpPr>
        <p:spPr/>
        <p:txBody>
          <a:bodyPr/>
          <a:lstStyle/>
          <a:p>
            <a:pPr marL="0" indent="0" algn="just">
              <a:lnSpc>
                <a:spcPct val="90000"/>
              </a:lnSpc>
              <a:buFontTx/>
              <a:buNone/>
            </a:pPr>
            <a:r>
              <a:rPr lang="it-IT" sz="2400" dirty="0" smtClean="0"/>
              <a:t>Nel nostro ordinamento la materia dei rifiuti ha avuto uno sviluppo particolarmente complicato, dovuto essenzialmente alla ricerca di un equilibrio tra le esigenze produttive e quelle della tutela dell’ambiente.</a:t>
            </a:r>
          </a:p>
          <a:p>
            <a:pPr marL="0" indent="0" algn="just">
              <a:lnSpc>
                <a:spcPct val="90000"/>
              </a:lnSpc>
              <a:buFontTx/>
              <a:buNone/>
            </a:pPr>
            <a:endParaRPr lang="it-IT" sz="2400" dirty="0" smtClean="0"/>
          </a:p>
          <a:p>
            <a:pPr marL="0" indent="0" algn="just">
              <a:lnSpc>
                <a:spcPct val="90000"/>
              </a:lnSpc>
              <a:buFontTx/>
              <a:buNone/>
            </a:pPr>
            <a:r>
              <a:rPr lang="it-IT" sz="2400" dirty="0" smtClean="0"/>
              <a:t>L’evoluzione delle disposizioni che hanno portato alla normativa oggi vigente, inizia con l’attuazione alle direttive CEE n. 75/442 in tema di rifiuti, n. 76/403 sullo smaltimento dei policlorobifenili e i policlorotrifenili e n. 78/319 riguardante i rifiuti tossici e nocivi attraverso l’emanazione del </a:t>
            </a:r>
            <a:r>
              <a:rPr lang="it-IT" sz="2400" dirty="0" smtClean="0">
                <a:solidFill>
                  <a:srgbClr val="FF0000"/>
                </a:solidFill>
              </a:rPr>
              <a:t>DPR n. 915 del 10 settembre 1982 </a:t>
            </a:r>
            <a:r>
              <a:rPr lang="it-IT" sz="2400" dirty="0" smtClean="0"/>
              <a:t>fatto oggetto di ripetuti interventi correttivi.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lstStyle/>
          <a:p>
            <a:endParaRPr lang="it-IT" dirty="0" smtClean="0"/>
          </a:p>
        </p:txBody>
      </p:sp>
      <p:sp>
        <p:nvSpPr>
          <p:cNvPr id="43010" name="Rectangle 3"/>
          <p:cNvSpPr>
            <a:spLocks noGrp="1" noChangeArrowheads="1"/>
          </p:cNvSpPr>
          <p:nvPr>
            <p:ph type="body" idx="1"/>
          </p:nvPr>
        </p:nvSpPr>
        <p:spPr/>
        <p:txBody>
          <a:bodyPr/>
          <a:lstStyle/>
          <a:p>
            <a:pPr marL="0" indent="0" algn="just">
              <a:lnSpc>
                <a:spcPct val="90000"/>
              </a:lnSpc>
              <a:buFontTx/>
              <a:buNone/>
            </a:pPr>
            <a:r>
              <a:rPr lang="it-IT" sz="2400" dirty="0" smtClean="0"/>
              <a:t>Il riferimento legislativo alla esistenza di un obbligo, e non solo di una volontà di un soggetto, di disfarsi dell’oggetto, comporta la conseguenza che non può essere considerato rifiuto ciò di cui non si ha l’obbligo giuridico di disfarsi, nel caso in cui la legge preveda in modo esplicito e diretto che tale oggetto abbia un impiego specifico, regolato da norme diverse e distinte da quelle sui rifiuti.</a:t>
            </a:r>
          </a:p>
          <a:p>
            <a:pPr marL="0" indent="0" algn="just">
              <a:lnSpc>
                <a:spcPct val="90000"/>
              </a:lnSpc>
              <a:buFontTx/>
              <a:buNone/>
            </a:pPr>
            <a:endParaRPr lang="it-IT" sz="2400" dirty="0" smtClean="0"/>
          </a:p>
          <a:p>
            <a:pPr marL="0" indent="0" algn="just">
              <a:lnSpc>
                <a:spcPct val="90000"/>
              </a:lnSpc>
              <a:buFontTx/>
              <a:buNone/>
            </a:pPr>
            <a:r>
              <a:rPr lang="it-IT" sz="2400" dirty="0" smtClean="0"/>
              <a:t>Non assume rilievo scriminante la circostanza che il rifiuto conservi un valore d’uso o di scambio, così da formare oggetto del pagamento di un prezzo.</a:t>
            </a:r>
          </a:p>
          <a:p>
            <a:pPr marL="0" indent="0" algn="just">
              <a:lnSpc>
                <a:spcPct val="90000"/>
              </a:lnSpc>
              <a:buFontTx/>
              <a:buNone/>
            </a:pPr>
            <a:r>
              <a:rPr lang="it-IT" sz="2400" dirty="0" smtClean="0"/>
              <a: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endParaRPr lang="it-IT" dirty="0" smtClean="0"/>
          </a:p>
        </p:txBody>
      </p:sp>
      <p:sp>
        <p:nvSpPr>
          <p:cNvPr id="44034" name="Rectangle 3"/>
          <p:cNvSpPr>
            <a:spLocks noGrp="1" noChangeArrowheads="1"/>
          </p:cNvSpPr>
          <p:nvPr>
            <p:ph type="body" idx="1"/>
          </p:nvPr>
        </p:nvSpPr>
        <p:spPr/>
        <p:txBody>
          <a:bodyPr/>
          <a:lstStyle/>
          <a:p>
            <a:pPr marL="0" indent="0" algn="just">
              <a:lnSpc>
                <a:spcPct val="90000"/>
              </a:lnSpc>
              <a:buFontTx/>
              <a:buNone/>
            </a:pPr>
            <a:r>
              <a:rPr lang="it-IT" sz="2400" dirty="0" smtClean="0"/>
              <a:t>A seguito di numerose controversie giudiziarie, il legislatore ha emanato il </a:t>
            </a:r>
            <a:r>
              <a:rPr lang="it-IT" sz="2400" dirty="0" smtClean="0">
                <a:solidFill>
                  <a:srgbClr val="FF0000"/>
                </a:solidFill>
              </a:rPr>
              <a:t>D.L. n. 138 del 8 luglio 2002</a:t>
            </a:r>
            <a:r>
              <a:rPr lang="it-IT" sz="2400" dirty="0" smtClean="0"/>
              <a:t>, recante </a:t>
            </a:r>
            <a:r>
              <a:rPr lang="it-IT" sz="2400" i="1" dirty="0" smtClean="0"/>
              <a:t>“Interventi urgenti in materia tributaria, di privatizzazioni, di contenimento della spesa farmaceutica e per il sostegno dell’economia anche nelle aree svantaggiate”</a:t>
            </a:r>
            <a:r>
              <a:rPr lang="it-IT" sz="2400" dirty="0" smtClean="0"/>
              <a:t> (poi convertito nella Legge n. 178 del 8 agosto 2002) il quale all’art. 14 forniva l’interpretazione autentica della definizione di “rifiuto” contenuta nell’art. 6, comma 1, lettera a) del D.lgs. n. 22/1997.</a:t>
            </a:r>
          </a:p>
          <a:p>
            <a:pPr marL="0" indent="0" algn="just">
              <a:lnSpc>
                <a:spcPct val="90000"/>
              </a:lnSpc>
              <a:buFontTx/>
              <a:buNone/>
            </a:pPr>
            <a:endParaRPr lang="it-IT" sz="2400" dirty="0" smtClean="0"/>
          </a:p>
          <a:p>
            <a:pPr marL="0" indent="0" algn="just">
              <a:lnSpc>
                <a:spcPct val="90000"/>
              </a:lnSpc>
              <a:buFontTx/>
              <a:buNone/>
            </a:pPr>
            <a:endParaRPr lang="it-IT" sz="28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Legge n. 178 del 8 agosto 2002 art. 14</a:t>
            </a:r>
          </a:p>
        </p:txBody>
      </p:sp>
      <p:sp>
        <p:nvSpPr>
          <p:cNvPr id="45058" name="Rectangle 3"/>
          <p:cNvSpPr>
            <a:spLocks noGrp="1" noChangeArrowheads="1"/>
          </p:cNvSpPr>
          <p:nvPr>
            <p:ph type="body" idx="1"/>
          </p:nvPr>
        </p:nvSpPr>
        <p:spPr/>
        <p:txBody>
          <a:bodyPr/>
          <a:lstStyle/>
          <a:p>
            <a:pPr marL="0" indent="0" algn="just">
              <a:lnSpc>
                <a:spcPct val="80000"/>
              </a:lnSpc>
              <a:buFontTx/>
              <a:buNone/>
            </a:pPr>
            <a:r>
              <a:rPr lang="it-IT" sz="2000" b="1" i="1" dirty="0" smtClean="0"/>
              <a:t>Art. 14.</a:t>
            </a:r>
          </a:p>
          <a:p>
            <a:pPr marL="0" indent="0" algn="just">
              <a:lnSpc>
                <a:spcPct val="80000"/>
              </a:lnSpc>
              <a:buFontTx/>
              <a:buNone/>
            </a:pPr>
            <a:r>
              <a:rPr lang="it-IT" sz="2000" b="1" i="1" dirty="0" smtClean="0"/>
              <a:t>Interpretazione autentica della definizione di "rifiuto" di cui all'articolo 6, comma 1, lettera a), del decreto legislativo 5 febbraio 1997, n. 22) </a:t>
            </a:r>
            <a:endParaRPr lang="it-IT" sz="2000" i="1" dirty="0" smtClean="0"/>
          </a:p>
          <a:p>
            <a:pPr marL="0" indent="0" algn="just">
              <a:lnSpc>
                <a:spcPct val="80000"/>
              </a:lnSpc>
              <a:buFontTx/>
              <a:buNone/>
            </a:pPr>
            <a:r>
              <a:rPr lang="it-IT" sz="2000" i="1" dirty="0" smtClean="0"/>
              <a:t> </a:t>
            </a:r>
          </a:p>
          <a:p>
            <a:pPr marL="0" indent="0" algn="just">
              <a:lnSpc>
                <a:spcPct val="80000"/>
              </a:lnSpc>
              <a:buFontTx/>
              <a:buNone/>
            </a:pPr>
            <a:r>
              <a:rPr lang="it-IT" sz="2000" i="1" dirty="0" smtClean="0"/>
              <a:t> 1. Le parole: "si disfi", "abbia deciso" o "abbia l'obbligo di disfarsi" di cui all'articolo 6, comma 1, lettera a), del decreto legislativo 5 febbraio 1997, n. 22, e successive modificazioni, di seguito denominato: "decreto legislativo n. 22", si interpretano come segue:</a:t>
            </a:r>
          </a:p>
          <a:p>
            <a:pPr marL="0" indent="0" algn="just">
              <a:lnSpc>
                <a:spcPct val="80000"/>
              </a:lnSpc>
              <a:buFontTx/>
              <a:buNone/>
            </a:pPr>
            <a:endParaRPr lang="it-IT" sz="2000" i="1" dirty="0" smtClean="0"/>
          </a:p>
          <a:p>
            <a:pPr marL="0" indent="0" algn="just">
              <a:lnSpc>
                <a:spcPct val="80000"/>
              </a:lnSpc>
              <a:buFontTx/>
              <a:buNone/>
            </a:pPr>
            <a:r>
              <a:rPr lang="it-IT" sz="2000" i="1" dirty="0" smtClean="0"/>
              <a:t> a) "si disfi": qualsiasi comportamento attraverso il quale in modo diretto o indiretto una sostanza, un materiale o un bene sono avviati o sottoposti ad attività di smaltimento o di recupero, secondo gli allegati B e C del decreto legislativo n. 22;</a:t>
            </a:r>
          </a:p>
          <a:p>
            <a:pPr marL="0" indent="0" algn="just">
              <a:lnSpc>
                <a:spcPct val="80000"/>
              </a:lnSpc>
              <a:buFontTx/>
              <a:buNone/>
            </a:pPr>
            <a:endParaRPr lang="it-IT" sz="2000" i="1" dirty="0" smtClean="0"/>
          </a:p>
          <a:p>
            <a:pPr marL="0" indent="0" algn="just">
              <a:lnSpc>
                <a:spcPct val="80000"/>
              </a:lnSpc>
              <a:buFontTx/>
              <a:buNone/>
            </a:pPr>
            <a:r>
              <a:rPr lang="it-IT" sz="2000" i="1" dirty="0" smtClean="0"/>
              <a:t> </a:t>
            </a:r>
            <a:r>
              <a:rPr lang="it-IT" sz="1800" i="1" dirty="0" smtClean="0"/>
              <a: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endParaRPr lang="it-IT" dirty="0" smtClean="0"/>
          </a:p>
        </p:txBody>
      </p:sp>
      <p:sp>
        <p:nvSpPr>
          <p:cNvPr id="46082" name="Rectangle 3"/>
          <p:cNvSpPr>
            <a:spLocks noGrp="1" noChangeArrowheads="1"/>
          </p:cNvSpPr>
          <p:nvPr>
            <p:ph type="body" idx="1"/>
          </p:nvPr>
        </p:nvSpPr>
        <p:spPr/>
        <p:txBody>
          <a:bodyPr/>
          <a:lstStyle/>
          <a:p>
            <a:pPr marL="0" indent="0" algn="just">
              <a:lnSpc>
                <a:spcPct val="80000"/>
              </a:lnSpc>
              <a:buFontTx/>
              <a:buNone/>
            </a:pPr>
            <a:r>
              <a:rPr lang="it-IT" sz="2400" i="1" dirty="0" smtClean="0"/>
              <a:t>b) "abbia deciso": la volontà di destinare ad operazioni di smaltimento e di recupero, secondo gli allegati B e C del decreto legislativo n. 22, sostanze, materiali o beni;</a:t>
            </a:r>
          </a:p>
          <a:p>
            <a:pPr marL="0" indent="0" algn="just">
              <a:lnSpc>
                <a:spcPct val="80000"/>
              </a:lnSpc>
              <a:buFontTx/>
              <a:buNone/>
            </a:pPr>
            <a:endParaRPr lang="it-IT" sz="2400" i="1" dirty="0" smtClean="0"/>
          </a:p>
          <a:p>
            <a:pPr marL="0" indent="0" algn="just">
              <a:lnSpc>
                <a:spcPct val="80000"/>
              </a:lnSpc>
              <a:buFontTx/>
              <a:buNone/>
            </a:pPr>
            <a:r>
              <a:rPr lang="it-IT" sz="2400" i="1" dirty="0" smtClean="0"/>
              <a:t>c) "abbia l'obbligo di disfarsi": l'obbligo di avviare un materiale, una sostanza o un bene ad operazioni di recupero o di smaltimento, stabilito da una disposizione di legge o da un provvedimento delle pubbliche autorità o imposto dalla natura stessa del materiale, della sostanza e del bene o dal fatto che i medesimi siano compresi nell'elenco dei rifiuti pericolosi di cui all'allegato D del decreto legislativo n. 22.</a:t>
            </a:r>
          </a:p>
          <a:p>
            <a:pPr marL="0" indent="0" algn="just">
              <a:lnSpc>
                <a:spcPct val="80000"/>
              </a:lnSpc>
              <a:buFontTx/>
              <a:buNone/>
            </a:pPr>
            <a:endParaRPr lang="it-IT" sz="2400" i="1" dirty="0" smtClean="0"/>
          </a:p>
          <a:p>
            <a:pPr marL="0" indent="0">
              <a:lnSpc>
                <a:spcPct val="80000"/>
              </a:lnSpc>
              <a:buFontTx/>
              <a:buNone/>
            </a:pPr>
            <a:r>
              <a:rPr lang="it-IT" sz="2400" i="1" dirty="0" smtClean="0"/>
              <a:t>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endParaRPr lang="it-IT" dirty="0" smtClean="0"/>
          </a:p>
        </p:txBody>
      </p:sp>
      <p:sp>
        <p:nvSpPr>
          <p:cNvPr id="28675" name="Rectangle 3"/>
          <p:cNvSpPr>
            <a:spLocks noGrp="1" noChangeArrowheads="1"/>
          </p:cNvSpPr>
          <p:nvPr>
            <p:ph type="body" idx="1"/>
          </p:nvPr>
        </p:nvSpPr>
        <p:spPr>
          <a:xfrm>
            <a:off x="468313" y="1052513"/>
            <a:ext cx="8229600" cy="4525962"/>
          </a:xfrm>
        </p:spPr>
        <p:txBody>
          <a:bodyPr rtlCol="0">
            <a:normAutofit lnSpcReduction="10000"/>
          </a:bodyPr>
          <a:lstStyle/>
          <a:p>
            <a:pPr marL="0" indent="0" algn="just" fontAlgn="auto">
              <a:lnSpc>
                <a:spcPct val="80000"/>
              </a:lnSpc>
              <a:spcAft>
                <a:spcPts val="0"/>
              </a:spcAft>
              <a:buFontTx/>
              <a:buNone/>
              <a:defRPr/>
            </a:pPr>
            <a:r>
              <a:rPr lang="it-IT" sz="2400" i="1" dirty="0"/>
              <a:t>2. Non ricorrono le fattispecie di cui alle lettere b) e c) del comma 1, per beni o sostanze e materiali residuali di produzione o di consumo ove sussista una delle seguenti condizioni:</a:t>
            </a:r>
          </a:p>
          <a:p>
            <a:pPr marL="0" indent="0" algn="just" fontAlgn="auto">
              <a:lnSpc>
                <a:spcPct val="80000"/>
              </a:lnSpc>
              <a:spcAft>
                <a:spcPts val="0"/>
              </a:spcAft>
              <a:buFontTx/>
              <a:buNone/>
              <a:defRPr/>
            </a:pPr>
            <a:endParaRPr lang="it-IT" sz="2400" i="1" dirty="0"/>
          </a:p>
          <a:p>
            <a:pPr marL="0" indent="0" algn="just" fontAlgn="auto">
              <a:lnSpc>
                <a:spcPct val="80000"/>
              </a:lnSpc>
              <a:spcAft>
                <a:spcPts val="0"/>
              </a:spcAft>
              <a:buFontTx/>
              <a:buNone/>
              <a:defRPr/>
            </a:pPr>
            <a:r>
              <a:rPr lang="it-IT" sz="2400" i="1" dirty="0"/>
              <a:t> a) se gli stessi possono essere e sono effettivamente e oggettivamente riutilizzati nel medesimo o in analogo o diverso ciclo produttivo o di consumo, senza subire alcun intervento preventivo di trattamento e senza recare pregiudizio all'ambiente;</a:t>
            </a:r>
          </a:p>
          <a:p>
            <a:pPr marL="0" indent="0" algn="just" fontAlgn="auto">
              <a:lnSpc>
                <a:spcPct val="80000"/>
              </a:lnSpc>
              <a:spcAft>
                <a:spcPts val="0"/>
              </a:spcAft>
              <a:buFontTx/>
              <a:buNone/>
              <a:defRPr/>
            </a:pPr>
            <a:endParaRPr lang="it-IT" sz="2400" i="1" dirty="0"/>
          </a:p>
          <a:p>
            <a:pPr marL="0" indent="0" algn="just" fontAlgn="auto">
              <a:lnSpc>
                <a:spcPct val="80000"/>
              </a:lnSpc>
              <a:spcAft>
                <a:spcPts val="0"/>
              </a:spcAft>
              <a:buFontTx/>
              <a:buNone/>
              <a:defRPr/>
            </a:pPr>
            <a:r>
              <a:rPr lang="it-IT" sz="2400" i="1" dirty="0"/>
              <a:t> b) se gli stessi possono essere e sono effettivamente e oggettivamente riutilizzati nel medesimo o in analogo o diverso ciclo produttivo o di consumo, dopo aver subito un trattamento preventivo senza che si renda necessaria alcuna operazione di recupero tra quelle individuate nell'allegato C del decreto legislativo n. 22.</a:t>
            </a:r>
          </a:p>
          <a:p>
            <a:pPr marL="0" indent="0" algn="just" fontAlgn="auto">
              <a:lnSpc>
                <a:spcPct val="80000"/>
              </a:lnSpc>
              <a:spcAft>
                <a:spcPts val="0"/>
              </a:spcAft>
              <a:buFontTx/>
              <a:buNone/>
              <a:defRPr/>
            </a:pPr>
            <a:endParaRPr lang="it-IT" sz="2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CGCE, 11 novembre 2004, causa C-457/02</a:t>
            </a:r>
          </a:p>
        </p:txBody>
      </p:sp>
      <p:sp>
        <p:nvSpPr>
          <p:cNvPr id="48130" name="Rectangle 3"/>
          <p:cNvSpPr>
            <a:spLocks noGrp="1" noChangeArrowheads="1"/>
          </p:cNvSpPr>
          <p:nvPr>
            <p:ph type="body" idx="1"/>
          </p:nvPr>
        </p:nvSpPr>
        <p:spPr/>
        <p:txBody>
          <a:bodyPr/>
          <a:lstStyle/>
          <a:p>
            <a:pPr marL="0" indent="0" algn="just">
              <a:lnSpc>
                <a:spcPct val="90000"/>
              </a:lnSpc>
              <a:buFontTx/>
              <a:buNone/>
            </a:pPr>
            <a:r>
              <a:rPr lang="it-IT" sz="2400" dirty="0" smtClean="0"/>
              <a:t>A seguito dell’introduzione di tale normativa il Tribunale di Terni fece un ricorso con il quale  prospettava alla Corte internazionale una illegittimità della norma sul famoso "art. 14" della interpretazione autentica della nozione di rifiuto.</a:t>
            </a:r>
          </a:p>
          <a:p>
            <a:pPr marL="0" indent="0" algn="just">
              <a:lnSpc>
                <a:spcPct val="90000"/>
              </a:lnSpc>
              <a:buFontTx/>
              <a:buNone/>
            </a:pPr>
            <a:endParaRPr lang="it-IT" sz="2400" dirty="0" smtClean="0"/>
          </a:p>
          <a:p>
            <a:pPr marL="0" indent="0" algn="just">
              <a:lnSpc>
                <a:spcPct val="90000"/>
              </a:lnSpc>
              <a:buFontTx/>
              <a:buNone/>
            </a:pPr>
            <a:r>
              <a:rPr lang="it-IT" sz="2400" dirty="0" smtClean="0"/>
              <a:t>Tale procedimento si concluse con la condanna dell’Italia da parte della Corte di Giustizia delle Comunità Europee.</a:t>
            </a:r>
          </a:p>
          <a:p>
            <a:pPr marL="0" indent="0" algn="just">
              <a:lnSpc>
                <a:spcPct val="90000"/>
              </a:lnSpc>
              <a:buFontTx/>
              <a:buNone/>
            </a:pPr>
            <a:endParaRPr lang="it-IT" sz="2400" dirty="0" smtClean="0"/>
          </a:p>
          <a:p>
            <a:pPr marL="0" indent="0" algn="just">
              <a:lnSpc>
                <a:spcPct val="90000"/>
              </a:lnSpc>
              <a:buFontTx/>
              <a:buNone/>
            </a:pPr>
            <a:r>
              <a:rPr lang="it-IT" sz="2400" dirty="0" smtClean="0"/>
              <a:t>A questa sentenza seguiva una procedura di infrazione contro l'Italia avviata della Commissione Europea con l’accusa di infrazione strutturale e persistente alla direttiva quadro sui rifiuti.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p:txBody>
          <a:bodyPr/>
          <a:lstStyle/>
          <a:p>
            <a:endParaRPr lang="it-IT" dirty="0" smtClean="0"/>
          </a:p>
        </p:txBody>
      </p:sp>
      <p:sp>
        <p:nvSpPr>
          <p:cNvPr id="49154" name="Rectangle 3"/>
          <p:cNvSpPr>
            <a:spLocks noGrp="1" noChangeArrowheads="1"/>
          </p:cNvSpPr>
          <p:nvPr>
            <p:ph type="body" idx="1"/>
          </p:nvPr>
        </p:nvSpPr>
        <p:spPr>
          <a:xfrm>
            <a:off x="467544" y="1556792"/>
            <a:ext cx="8229600" cy="4525963"/>
          </a:xfrm>
        </p:spPr>
        <p:txBody>
          <a:bodyPr/>
          <a:lstStyle/>
          <a:p>
            <a:pPr marL="0" indent="0" algn="just">
              <a:lnSpc>
                <a:spcPct val="80000"/>
              </a:lnSpc>
              <a:buFontTx/>
              <a:buNone/>
            </a:pPr>
            <a:r>
              <a:rPr lang="it-IT" sz="1600" dirty="0" smtClean="0"/>
              <a:t>Con la </a:t>
            </a:r>
            <a:r>
              <a:rPr lang="it-IT" sz="1600" dirty="0" smtClean="0">
                <a:solidFill>
                  <a:srgbClr val="FF0000"/>
                </a:solidFill>
              </a:rPr>
              <a:t>sentenza del 11 novembre 2004, causa C-457/02 la Corte di Giustizia delle Comunità Europee (c.d. “sentenza Niselli”)</a:t>
            </a:r>
            <a:r>
              <a:rPr lang="it-IT" sz="1600" dirty="0" smtClean="0"/>
              <a:t> dichiarava che</a:t>
            </a:r>
          </a:p>
          <a:p>
            <a:pPr marL="0" indent="0" algn="just">
              <a:lnSpc>
                <a:spcPct val="80000"/>
              </a:lnSpc>
              <a:buFontTx/>
              <a:buNone/>
            </a:pPr>
            <a:endParaRPr lang="it-IT" sz="1600" dirty="0" smtClean="0"/>
          </a:p>
          <a:p>
            <a:pPr marL="0" indent="0" algn="just">
              <a:lnSpc>
                <a:spcPct val="80000"/>
              </a:lnSpc>
              <a:buFontTx/>
              <a:buNone/>
            </a:pPr>
            <a:r>
              <a:rPr lang="it-IT" sz="1800" i="1" dirty="0" smtClean="0"/>
              <a:t>“Secondo l'interpretazione risultante da una disposizione quale l'art. 14 del decreto legge n. 138/02, affinché un residuo di produzione o di consumo sia sottratto alla qualifica come rifiuto sarebbe sufficiente che esso sia o possa essere riutilizzato in qualunque ciclo di produzione o di consumo, vuoi in assenza di trattamento preventivo e senza arrecare danni all'ambiente, vuoi previo trattamento ma senza che occorra tuttavia un'operazione di recupero ai sensi dell'allegato II B della direttiva 75/442. </a:t>
            </a:r>
          </a:p>
          <a:p>
            <a:pPr marL="0" indent="0" algn="just">
              <a:lnSpc>
                <a:spcPct val="80000"/>
              </a:lnSpc>
              <a:buFontTx/>
              <a:buNone/>
            </a:pPr>
            <a:r>
              <a:rPr lang="it-IT" sz="1800" i="1" dirty="0" smtClean="0"/>
              <a:t>Un'interpretazione del genere si risolve manifestamente nel sottrarre alla qualifica come rifiuto residui di produzione o di consumo che invece corrispondono alla definizione sancita dall'art. 1, lett. a), primo comma, della direttiva 75/442” </a:t>
            </a:r>
            <a:r>
              <a:rPr lang="it-IT" sz="1800" dirty="0" smtClean="0"/>
              <a:t>in quanto non sono riutilizzati in maniera certa e senza previa trasformazione nel corso di un medesimo processo di produzione o di utilizzazione.</a:t>
            </a:r>
          </a:p>
          <a:p>
            <a:pPr marL="0" indent="0" algn="just">
              <a:lnSpc>
                <a:spcPct val="80000"/>
              </a:lnSpc>
              <a:buFontTx/>
              <a:buNone/>
            </a:pPr>
            <a:endParaRPr lang="it-IT" sz="1800" dirty="0" smtClean="0"/>
          </a:p>
          <a:p>
            <a:pPr marL="0" indent="0" algn="just">
              <a:lnSpc>
                <a:spcPct val="80000"/>
              </a:lnSpc>
              <a:buFontTx/>
              <a:buNone/>
            </a:pPr>
            <a:r>
              <a:rPr lang="it-IT" sz="1800" dirty="0" smtClean="0"/>
              <a:t>Con la sentenza Niselli la Corte ha voluto fornire l’indicazione secondo la quale vi sia un obbligo di interpretare in maniera estensiva la nozione di rifiuto per limitare gli inconvenienti o i danni inerenti alla loro natura.</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D.lgs. n. 152 del 3 aprile 2006</a:t>
            </a:r>
          </a:p>
        </p:txBody>
      </p:sp>
      <p:sp>
        <p:nvSpPr>
          <p:cNvPr id="50178" name="Rectangle 3"/>
          <p:cNvSpPr>
            <a:spLocks noGrp="1" noChangeArrowheads="1"/>
          </p:cNvSpPr>
          <p:nvPr>
            <p:ph type="body" idx="1"/>
          </p:nvPr>
        </p:nvSpPr>
        <p:spPr/>
        <p:txBody>
          <a:bodyPr/>
          <a:lstStyle/>
          <a:p>
            <a:pPr marL="0" indent="0" algn="just">
              <a:buFontTx/>
              <a:buNone/>
            </a:pPr>
            <a:r>
              <a:rPr lang="it-IT" sz="2400" dirty="0" smtClean="0"/>
              <a:t>Secondo la nuova definizione contenuta nell’art. 183 del D.lgs. n. 152/2006, più in linea con la normativa comunitaria, deve ritenersi rifiuto qualsiasi sostanza di cui il detentore si disfi o abbia l’intenzione o abbia l’obbligo di disfarsi.</a:t>
            </a:r>
          </a:p>
          <a:p>
            <a:pPr marL="0" indent="0" algn="just">
              <a:buFontTx/>
              <a:buNone/>
            </a:pPr>
            <a:endParaRPr lang="it-IT" sz="2400" dirty="0" smtClean="0"/>
          </a:p>
          <a:p>
            <a:pPr marL="0" indent="0" algn="just">
              <a:buFontTx/>
              <a:buNone/>
            </a:pPr>
            <a:r>
              <a:rPr lang="it-IT" dirty="0" smtClean="0"/>
              <a:t>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8313" y="333375"/>
            <a:ext cx="8229600" cy="1143000"/>
          </a:xfrm>
        </p:spPr>
        <p:txBody>
          <a:bodyPr rtlCol="0">
            <a:normAutofit fontScale="90000"/>
          </a:bodyPr>
          <a:lstStyle/>
          <a:p>
            <a:pPr fontAlgn="auto">
              <a:spcAft>
                <a:spcPts val="0"/>
              </a:spcAft>
              <a:defRPr/>
            </a:pPr>
            <a:r>
              <a:rPr lang="it-IT" sz="2700" b="1" dirty="0">
                <a:solidFill>
                  <a:srgbClr val="FF0000"/>
                </a:solidFill>
                <a:hlinkClick r:id="rId2"/>
              </a:rPr>
              <a:t>CORTE COSTITUZIONALE - 28 gennaio 2010, n. 28</a:t>
            </a:r>
            <a:r>
              <a:rPr lang="it-IT" dirty="0">
                <a:solidFill>
                  <a:srgbClr val="FF0000"/>
                </a:solidFill>
              </a:rPr>
              <a:t/>
            </a:r>
            <a:br>
              <a:rPr lang="it-IT" dirty="0">
                <a:solidFill>
                  <a:srgbClr val="FF0000"/>
                </a:solidFill>
              </a:rPr>
            </a:br>
            <a:endParaRPr lang="it-IT" dirty="0">
              <a:solidFill>
                <a:srgbClr val="FF0000"/>
              </a:solidFill>
            </a:endParaRPr>
          </a:p>
        </p:txBody>
      </p:sp>
      <p:sp>
        <p:nvSpPr>
          <p:cNvPr id="3" name="Segnaposto contenuto 2"/>
          <p:cNvSpPr>
            <a:spLocks noGrp="1"/>
          </p:cNvSpPr>
          <p:nvPr>
            <p:ph idx="1"/>
          </p:nvPr>
        </p:nvSpPr>
        <p:spPr>
          <a:xfrm>
            <a:off x="457200" y="836613"/>
            <a:ext cx="8229600" cy="5289550"/>
          </a:xfrm>
        </p:spPr>
        <p:txBody>
          <a:bodyPr>
            <a:normAutofit lnSpcReduction="10000"/>
          </a:bodyPr>
          <a:lstStyle/>
          <a:p>
            <a:pPr marL="609600" indent="-609600">
              <a:lnSpc>
                <a:spcPct val="80000"/>
              </a:lnSpc>
              <a:buFont typeface="Arial" charset="0"/>
              <a:buNone/>
            </a:pPr>
            <a:endParaRPr lang="it-IT" sz="2000" dirty="0" smtClean="0"/>
          </a:p>
          <a:p>
            <a:pPr marL="609600" indent="-609600" algn="just">
              <a:lnSpc>
                <a:spcPct val="80000"/>
              </a:lnSpc>
              <a:buFont typeface="Arial" charset="0"/>
              <a:buNone/>
            </a:pPr>
            <a:r>
              <a:rPr lang="it-IT" sz="2000" dirty="0" smtClean="0"/>
              <a:t>Sulla base della normativa di cui alla dir. n. 75/442/CEE, come modificata dalla dir. 91/156/CEE (confermata sostanzialmente dalla direttiva 5 aprile 2006, n. 2006/12/CE - Direttiva del Parlamento europeo e del Consiglio relativa ai rifiuti - che l’ha abrogata), la Corte di giustizia dell’Unione europea ha stabilito alcuni punti fermi interpretativi: </a:t>
            </a:r>
          </a:p>
          <a:p>
            <a:pPr marL="609600" indent="-609600" algn="just">
              <a:lnSpc>
                <a:spcPct val="80000"/>
              </a:lnSpc>
              <a:buFont typeface="Arial" charset="0"/>
              <a:buNone/>
            </a:pPr>
            <a:endParaRPr lang="it-IT" sz="2000" dirty="0" smtClean="0"/>
          </a:p>
          <a:p>
            <a:pPr marL="609600" indent="-609600" algn="just">
              <a:lnSpc>
                <a:spcPct val="80000"/>
              </a:lnSpc>
            </a:pPr>
            <a:r>
              <a:rPr lang="it-IT" sz="2000" dirty="0" smtClean="0"/>
              <a:t>la nozione di rifiuto deve essere intesa in </a:t>
            </a:r>
            <a:r>
              <a:rPr lang="it-IT" sz="2000" dirty="0" smtClean="0">
                <a:effectLst>
                  <a:outerShdw blurRad="38100" dist="38100" dir="2700000" algn="tl">
                    <a:srgbClr val="000000">
                      <a:alpha val="43137"/>
                    </a:srgbClr>
                  </a:outerShdw>
                </a:effectLst>
              </a:rPr>
              <a:t>senso estensivo </a:t>
            </a:r>
            <a:r>
              <a:rPr lang="it-IT" sz="2000" dirty="0" smtClean="0"/>
              <a:t>ed in tal modo devono essere interpretate le norme che contengono riferimenti alla stessa;</a:t>
            </a:r>
          </a:p>
          <a:p>
            <a:pPr marL="609600" indent="-609600" algn="just">
              <a:lnSpc>
                <a:spcPct val="80000"/>
              </a:lnSpc>
            </a:pPr>
            <a:endParaRPr lang="it-IT" sz="2000" dirty="0" smtClean="0"/>
          </a:p>
          <a:p>
            <a:pPr marL="609600" indent="-609600" algn="just">
              <a:lnSpc>
                <a:spcPct val="80000"/>
              </a:lnSpc>
            </a:pPr>
            <a:r>
              <a:rPr lang="it-IT" sz="2000" dirty="0" smtClean="0"/>
              <a:t> dalla suddetta nozione sono escluse le sostanze suscettibili di utilizzazione economica, nel caso in cui non si tratta di prodotti di cui il detentore si disfa;</a:t>
            </a:r>
          </a:p>
          <a:p>
            <a:pPr marL="609600" indent="-609600" algn="just">
              <a:lnSpc>
                <a:spcPct val="80000"/>
              </a:lnSpc>
            </a:pPr>
            <a:endParaRPr lang="it-IT" sz="2000" dirty="0" smtClean="0"/>
          </a:p>
          <a:p>
            <a:pPr marL="609600" indent="-609600" algn="just">
              <a:lnSpc>
                <a:spcPct val="80000"/>
              </a:lnSpc>
            </a:pPr>
            <a:r>
              <a:rPr lang="it-IT" sz="2000" dirty="0" smtClean="0"/>
              <a:t>in tale nozione non sono compresi i sottoprodotti, intesi come beni, materiali o materie prime, che derivano da un processo di estrazione o fabbricazione, che non è destinato principalmente a produrli, a condizione che la loro utilizzazione sia certa e non eventuale, avvenga senza trasformazioni preliminari ed al fine di commercializzare il materiale, anche eventualmente per destinarlo a soggetti diversi dal produttore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olo 1"/>
          <p:cNvSpPr>
            <a:spLocks noGrp="1"/>
          </p:cNvSpPr>
          <p:nvPr>
            <p:ph type="title"/>
          </p:nvPr>
        </p:nvSpPr>
        <p:spPr/>
        <p:txBody>
          <a:bodyPr/>
          <a:lstStyle/>
          <a:p>
            <a:endParaRPr lang="it-IT" dirty="0" smtClean="0"/>
          </a:p>
        </p:txBody>
      </p:sp>
      <p:sp>
        <p:nvSpPr>
          <p:cNvPr id="3" name="Segnaposto contenuto 2"/>
          <p:cNvSpPr>
            <a:spLocks noGrp="1"/>
          </p:cNvSpPr>
          <p:nvPr>
            <p:ph idx="1"/>
          </p:nvPr>
        </p:nvSpPr>
        <p:spPr/>
        <p:txBody>
          <a:bodyPr rtlCol="0">
            <a:normAutofit/>
          </a:bodyPr>
          <a:lstStyle/>
          <a:p>
            <a:pPr fontAlgn="auto">
              <a:spcAft>
                <a:spcPts val="0"/>
              </a:spcAft>
              <a:buFont typeface="Arial" pitchFamily="34" charset="0"/>
              <a:buChar char="•"/>
              <a:defRPr/>
            </a:pPr>
            <a:r>
              <a:rPr lang="it-IT" dirty="0"/>
              <a:t>Cass. pen., sez. III, 23-04-2008.</a:t>
            </a:r>
          </a:p>
          <a:p>
            <a:pPr marL="0" indent="0" algn="just" fontAlgn="auto">
              <a:spcAft>
                <a:spcPts val="0"/>
              </a:spcAft>
              <a:buFont typeface="Arial" pitchFamily="34" charset="0"/>
              <a:buNone/>
              <a:defRPr/>
            </a:pPr>
            <a:r>
              <a:rPr lang="it-IT" dirty="0"/>
              <a:t>In tema di abbandono incontrollato di rifiuti, non rientrano nella nozione di rifiuto le </a:t>
            </a:r>
            <a:r>
              <a:rPr lang="it-IT" dirty="0">
                <a:effectLst>
                  <a:outerShdw blurRad="38100" dist="38100" dir="2700000" algn="tl">
                    <a:srgbClr val="000000">
                      <a:alpha val="43137"/>
                    </a:srgbClr>
                  </a:outerShdw>
                </a:effectLst>
              </a:rPr>
              <a:t>particelle di amianto </a:t>
            </a:r>
            <a:r>
              <a:rPr lang="it-IT" dirty="0"/>
              <a:t>provenienti dalle lastre di copertura di immobile per effetto dell’azione di dilavamento delle acque piovane, essendo quest’ultimo fenomeno estraneo alla volontà del detentore.</a:t>
            </a:r>
          </a:p>
          <a:p>
            <a:pPr fontAlgn="auto">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endParaRPr lang="it-IT" dirty="0" smtClean="0"/>
          </a:p>
        </p:txBody>
      </p:sp>
      <p:sp>
        <p:nvSpPr>
          <p:cNvPr id="16386" name="Rectangle 3"/>
          <p:cNvSpPr>
            <a:spLocks noGrp="1" noChangeArrowheads="1"/>
          </p:cNvSpPr>
          <p:nvPr>
            <p:ph type="body" idx="1"/>
          </p:nvPr>
        </p:nvSpPr>
        <p:spPr/>
        <p:txBody>
          <a:bodyPr/>
          <a:lstStyle/>
          <a:p>
            <a:pPr marL="0" indent="0" algn="just">
              <a:lnSpc>
                <a:spcPct val="90000"/>
              </a:lnSpc>
              <a:buFontTx/>
              <a:buNone/>
            </a:pPr>
            <a:r>
              <a:rPr lang="it-IT" sz="2400" dirty="0" smtClean="0"/>
              <a:t>Inizialmente infatti la disciplina sullo smaltimento dei rifiuti era affidata:</a:t>
            </a:r>
          </a:p>
          <a:p>
            <a:pPr marL="0" indent="0" algn="just">
              <a:lnSpc>
                <a:spcPct val="90000"/>
              </a:lnSpc>
              <a:buFontTx/>
              <a:buNone/>
            </a:pPr>
            <a:endParaRPr lang="it-IT" sz="2400" dirty="0" smtClean="0"/>
          </a:p>
          <a:p>
            <a:pPr marL="0" indent="0" algn="just">
              <a:lnSpc>
                <a:spcPct val="90000"/>
              </a:lnSpc>
              <a:buFontTx/>
              <a:buAutoNum type="arabicPeriod"/>
            </a:pPr>
            <a:r>
              <a:rPr lang="it-IT" sz="2400" dirty="0" smtClean="0"/>
              <a:t> al </a:t>
            </a:r>
            <a:r>
              <a:rPr lang="it-IT" sz="2400" dirty="0" smtClean="0">
                <a:solidFill>
                  <a:srgbClr val="FF0000"/>
                </a:solidFill>
              </a:rPr>
              <a:t>TU delle leggi sanitarie</a:t>
            </a:r>
            <a:r>
              <a:rPr lang="it-IT" sz="2400" dirty="0" smtClean="0"/>
              <a:t>, che attribuiva ai comuni il compito di disciplinare lo smaltimento dei rifiuti mediante regolamenti locali di igiene, e</a:t>
            </a:r>
          </a:p>
          <a:p>
            <a:pPr marL="0" indent="0" algn="just">
              <a:lnSpc>
                <a:spcPct val="90000"/>
              </a:lnSpc>
              <a:buFontTx/>
              <a:buAutoNum type="arabicPeriod"/>
            </a:pPr>
            <a:endParaRPr lang="it-IT" sz="2400" dirty="0" smtClean="0"/>
          </a:p>
          <a:p>
            <a:pPr marL="0" indent="0" algn="just">
              <a:lnSpc>
                <a:spcPct val="90000"/>
              </a:lnSpc>
              <a:buFontTx/>
              <a:buAutoNum type="arabicPeriod"/>
            </a:pPr>
            <a:r>
              <a:rPr lang="it-IT" sz="2400" dirty="0" smtClean="0"/>
              <a:t> dalla </a:t>
            </a:r>
            <a:r>
              <a:rPr lang="it-IT" sz="2400" dirty="0" smtClean="0">
                <a:solidFill>
                  <a:srgbClr val="FF0000"/>
                </a:solidFill>
              </a:rPr>
              <a:t>legge 20 marzo 1941, n. 366</a:t>
            </a:r>
            <a:r>
              <a:rPr lang="it-IT" sz="2400" dirty="0" smtClean="0"/>
              <a:t>, che regolava la raccolta, il trasporto e lo smaltimento dei rifiuti solidi di origine urbana; tale legge emanata in tempo di guerra si occupava di non sprecare risorse utili.</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olo 1"/>
          <p:cNvSpPr>
            <a:spLocks noGrp="1"/>
          </p:cNvSpPr>
          <p:nvPr>
            <p:ph type="title"/>
          </p:nvPr>
        </p:nvSpPr>
        <p:spPr/>
        <p:txBody>
          <a:bodyPr/>
          <a:lstStyle/>
          <a:p>
            <a:endParaRPr lang="it-IT" dirty="0" smtClean="0"/>
          </a:p>
        </p:txBody>
      </p:sp>
      <p:sp>
        <p:nvSpPr>
          <p:cNvPr id="3" name="Segnaposto contenuto 2"/>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en-US" dirty="0"/>
              <a:t>Cass. civ., sez. II, 13-09-2006, n. 19643.</a:t>
            </a:r>
            <a:endParaRPr lang="it-IT" dirty="0"/>
          </a:p>
          <a:p>
            <a:pPr marL="0" indent="0" algn="just" fontAlgn="auto">
              <a:spcAft>
                <a:spcPts val="0"/>
              </a:spcAft>
              <a:buFont typeface="Arial" pitchFamily="34" charset="0"/>
              <a:buNone/>
              <a:defRPr/>
            </a:pPr>
            <a:r>
              <a:rPr lang="it-IT" dirty="0"/>
              <a:t>Rientrano nella nozione di «rifiuto», ai sensi dell’art. 6, 1º comma, lett. a), d.leg. n. 22 del 1997 (come risultante dalla interpretazione autentica effettuata dall’art. 14 l. n. 138 del 2002) tutti i materiali e i beni di cui il soggetto produttore «si disfi», con ciò intendendo qualsiasi comportamento attraverso il quale, in modo diretto o indiretto, una sostanza un materiale o un bene siano avviati e sottoposti ad attività di smaltimento o anche di «recupero», e che sia da altri recuperato e messo in riserva, con esclusione del solo deposito temporaneo, prima della raccolta, nel luogo in cui i materiali o beni sono prodotti, </a:t>
            </a:r>
            <a:r>
              <a:rPr lang="it-IT" dirty="0">
                <a:effectLst>
                  <a:outerShdw blurRad="38100" dist="38100" dir="2700000" algn="tl">
                    <a:srgbClr val="000000">
                      <a:alpha val="43137"/>
                    </a:srgbClr>
                  </a:outerShdw>
                </a:effectLst>
              </a:rPr>
              <a:t>non rilevando ad escludere la natura di rifiuto del bene l’intenzione di chi effettua il recupero, o anche la reale possibilità di reimpiego dei materiali nel ciclo produttivo </a:t>
            </a:r>
            <a:r>
              <a:rPr lang="it-IT" dirty="0"/>
              <a:t>(nella specie, la suprema corte ha confermato la sentenza di merito, che aveva ritenuto costituissero rifiuti i </a:t>
            </a:r>
            <a:r>
              <a:rPr lang="it-IT" dirty="0">
                <a:effectLst>
                  <a:outerShdw blurRad="38100" dist="38100" dir="2700000" algn="tl">
                    <a:srgbClr val="000000">
                      <a:alpha val="43137"/>
                    </a:srgbClr>
                  </a:outerShdw>
                </a:effectLst>
              </a:rPr>
              <a:t>materiali ferrosi </a:t>
            </a:r>
            <a:r>
              <a:rPr lang="it-IT" dirty="0"/>
              <a:t>stoccati presso una ditta di recupero e destinati parzialmente a recupero previa separazione).</a:t>
            </a:r>
          </a:p>
          <a:p>
            <a:pPr fontAlgn="auto">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olo 1"/>
          <p:cNvSpPr>
            <a:spLocks noGrp="1"/>
          </p:cNvSpPr>
          <p:nvPr>
            <p:ph type="title"/>
          </p:nvPr>
        </p:nvSpPr>
        <p:spPr/>
        <p:txBody>
          <a:bodyPr/>
          <a:lstStyle/>
          <a:p>
            <a:endParaRPr lang="it-IT" dirty="0" smtClean="0"/>
          </a:p>
        </p:txBody>
      </p:sp>
      <p:sp>
        <p:nvSpPr>
          <p:cNvPr id="3" name="Segnaposto contenuto 2"/>
          <p:cNvSpPr>
            <a:spLocks noGrp="1"/>
          </p:cNvSpPr>
          <p:nvPr>
            <p:ph idx="1"/>
          </p:nvPr>
        </p:nvSpPr>
        <p:spPr/>
        <p:txBody>
          <a:bodyPr rtlCol="0">
            <a:normAutofit fontScale="77500" lnSpcReduction="20000"/>
          </a:bodyPr>
          <a:lstStyle/>
          <a:p>
            <a:pPr marL="0" indent="0" algn="just" fontAlgn="auto">
              <a:spcAft>
                <a:spcPts val="0"/>
              </a:spcAft>
              <a:buFont typeface="Arial" pitchFamily="34" charset="0"/>
              <a:buNone/>
              <a:defRPr/>
            </a:pPr>
            <a:r>
              <a:rPr lang="it-IT" dirty="0"/>
              <a:t>Sono rifiuti le sostanze e gli oggetti che di cui il detentore si disfi o abbia deciso di disfarsi e, salvo che per le sostanze od oggetti di cui il detentore abbia l’obbligo di disfarsi, ai fini della qualificazione devono essere compiute valutazioni da svolgersi </a:t>
            </a:r>
            <a:r>
              <a:rPr lang="it-IT" dirty="0">
                <a:effectLst>
                  <a:outerShdw blurRad="38100" dist="38100" dir="2700000" algn="tl">
                    <a:srgbClr val="000000">
                      <a:alpha val="43137"/>
                    </a:srgbClr>
                  </a:outerShdw>
                </a:effectLst>
              </a:rPr>
              <a:t>caso per caso</a:t>
            </a:r>
            <a:r>
              <a:rPr lang="it-IT" dirty="0"/>
              <a:t>, posto che le </a:t>
            </a:r>
            <a:r>
              <a:rPr lang="it-IT" dirty="0">
                <a:effectLst>
                  <a:outerShdw blurRad="38100" dist="38100" dir="2700000" algn="tl">
                    <a:srgbClr val="000000">
                      <a:alpha val="43137"/>
                    </a:srgbClr>
                  </a:outerShdw>
                </a:effectLst>
              </a:rPr>
              <a:t>modalità di conservazione </a:t>
            </a:r>
            <a:r>
              <a:rPr lang="it-IT" dirty="0"/>
              <a:t>degli oggetti costituiscono un indizio di centrale importanza per stabilire la volontà del detentore: se una raccolta al riparo dagli agenti atmosferici e su aree pavimentate è infatti idonea a dimostrare la volontà di conservare le caratteristiche di un bene riutilizzabile senza pregiudizi per l’ambiente, una tale intenzione è invece contraddetta da un accatastamento alla rinfusa senza alcuna protezione. </a:t>
            </a:r>
            <a:r>
              <a:rPr lang="it-IT" b="1" dirty="0" smtClean="0">
                <a:hlinkClick r:id="rId2"/>
              </a:rPr>
              <a:t>TAR </a:t>
            </a:r>
            <a:r>
              <a:rPr lang="it-IT" b="1" dirty="0">
                <a:hlinkClick r:id="rId2"/>
              </a:rPr>
              <a:t>VENETO, Sez. III - 26 maggio 2010, n. 2210</a:t>
            </a:r>
            <a:endParaRPr lang="it-IT" dirty="0"/>
          </a:p>
          <a:p>
            <a:pPr fontAlgn="auto">
              <a:spcAft>
                <a:spcPts val="0"/>
              </a:spcAft>
              <a:buFont typeface="Arial" pitchFamily="34" charset="0"/>
              <a:buChar char="•"/>
              <a:defRPr/>
            </a:pPr>
            <a:endParaRPr lang="it-IT" dirty="0"/>
          </a:p>
          <a:p>
            <a:pPr fontAlgn="auto">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olo 1"/>
          <p:cNvSpPr>
            <a:spLocks noGrp="1"/>
          </p:cNvSpPr>
          <p:nvPr>
            <p:ph type="title"/>
          </p:nvPr>
        </p:nvSpPr>
        <p:spPr/>
        <p:txBody>
          <a:bodyPr/>
          <a:lstStyle/>
          <a:p>
            <a:endParaRPr lang="it-IT" dirty="0" smtClean="0"/>
          </a:p>
        </p:txBody>
      </p:sp>
      <p:sp>
        <p:nvSpPr>
          <p:cNvPr id="3" name="Segnaposto contenuto 2"/>
          <p:cNvSpPr>
            <a:spLocks noGrp="1"/>
          </p:cNvSpPr>
          <p:nvPr>
            <p:ph idx="1"/>
          </p:nvPr>
        </p:nvSpPr>
        <p:spPr/>
        <p:txBody>
          <a:bodyPr rtlCol="0">
            <a:normAutofit fontScale="77500" lnSpcReduction="20000"/>
          </a:bodyPr>
          <a:lstStyle/>
          <a:p>
            <a:pPr marL="0" indent="0" algn="just" fontAlgn="auto">
              <a:spcAft>
                <a:spcPts val="0"/>
              </a:spcAft>
              <a:buFont typeface="Arial" pitchFamily="34" charset="0"/>
              <a:buNone/>
              <a:defRPr/>
            </a:pPr>
            <a:r>
              <a:rPr lang="it-IT" dirty="0"/>
              <a:t>A norma dell'art.183 comma 1 lett. a) D.L.gs.152/2006, si intende per rifiuto "qualsiasi sostanza od oggetto che rientra nelle categorie riportate nell'allegato A alla parte quarta del presente decreto e di cui il detentore si disfi o abbia deciso o abbia l'obbligo di disfarsi". </a:t>
            </a:r>
            <a:r>
              <a:rPr lang="it-IT" u="sng" dirty="0"/>
              <a:t>Sicché, la riutilizzazione, con accertamento di fatto, deve essere certa ed effettiva </a:t>
            </a:r>
            <a:r>
              <a:rPr lang="it-IT" dirty="0"/>
              <a:t>(Cass. sez.3, 28.11.2007 n.44295). Nella specie, trattandosi di materiale dismesso ed in mancanza della prova di una riutilizzazione è stato correttamente ritenuto che esso fosse da considerare rifiuto. (Conferma Ordinanza del 15.7.2009 del Tribunale di Imperia). Pres. Onorato, Est. Amoresano, Ric. Fiorentino ed altro. </a:t>
            </a:r>
            <a:r>
              <a:rPr lang="it-IT" b="1" dirty="0">
                <a:hlinkClick r:id="rId2"/>
              </a:rPr>
              <a:t>CORTE DI CASSAZIONE PENALE, Sez. III, 22/04/2010 (Cc.. 03/03/2010), Sentenza n. 15375</a:t>
            </a:r>
            <a:endParaRPr lang="it-IT"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olo 1"/>
          <p:cNvSpPr>
            <a:spLocks noGrp="1"/>
          </p:cNvSpPr>
          <p:nvPr>
            <p:ph type="title"/>
          </p:nvPr>
        </p:nvSpPr>
        <p:spPr/>
        <p:txBody>
          <a:bodyPr/>
          <a:lstStyle/>
          <a:p>
            <a:endParaRPr lang="it-IT" dirty="0" smtClean="0"/>
          </a:p>
        </p:txBody>
      </p:sp>
      <p:sp>
        <p:nvSpPr>
          <p:cNvPr id="3" name="Segnaposto contenuto 2"/>
          <p:cNvSpPr>
            <a:spLocks noGrp="1"/>
          </p:cNvSpPr>
          <p:nvPr>
            <p:ph idx="1"/>
          </p:nvPr>
        </p:nvSpPr>
        <p:spPr/>
        <p:txBody>
          <a:bodyPr rtlCol="0">
            <a:normAutofit fontScale="77500" lnSpcReduction="20000"/>
          </a:bodyPr>
          <a:lstStyle/>
          <a:p>
            <a:pPr marL="0" indent="0" algn="just" fontAlgn="auto">
              <a:spcAft>
                <a:spcPts val="0"/>
              </a:spcAft>
              <a:buFont typeface="Arial" pitchFamily="34" charset="0"/>
              <a:buNone/>
              <a:defRPr/>
            </a:pPr>
            <a:r>
              <a:rPr lang="it-IT" dirty="0"/>
              <a:t>In materia di rifiuti, occorre interpretare in maniera estensiva la nozione di rifiuto, per limitare gli inconvenienti o i danni dovuti alla loro natura, e quindi occorre circoscrivere la fattispecie esclusa, relativa ai "sottoprodotti", alle situazioni in cui il riutilizzo di un bene, di un materiale o di una materia prima </a:t>
            </a:r>
            <a:r>
              <a:rPr lang="it-IT" dirty="0">
                <a:effectLst>
                  <a:outerShdw blurRad="38100" dist="38100" dir="2700000" algn="tl">
                    <a:srgbClr val="000000">
                      <a:alpha val="43137"/>
                    </a:srgbClr>
                  </a:outerShdw>
                </a:effectLst>
              </a:rPr>
              <a:t>non sia "solo eventuale, ma certo, senza trasformazione preliminare, e nel corso del processo di produzione</a:t>
            </a:r>
            <a:r>
              <a:rPr lang="it-IT" dirty="0"/>
              <a:t>". In conclusione, alla luce della giurisprudenza comunitaria ed anche per la normativa nazionale deve accedersi, quanto all'ipotesi dei residui di produzione ad un'interpretazione della fattispecie </a:t>
            </a:r>
            <a:r>
              <a:rPr lang="it-IT" dirty="0" smtClean="0"/>
              <a:t>derogatoria.</a:t>
            </a:r>
          </a:p>
          <a:p>
            <a:pPr marL="0" indent="0" algn="just" fontAlgn="auto">
              <a:spcAft>
                <a:spcPts val="0"/>
              </a:spcAft>
              <a:buFont typeface="Arial" pitchFamily="34" charset="0"/>
              <a:buNone/>
              <a:defRPr/>
            </a:pPr>
            <a:r>
              <a:rPr lang="it-IT" b="1" dirty="0" smtClean="0">
                <a:hlinkClick r:id="rId2"/>
              </a:rPr>
              <a:t>CORTE </a:t>
            </a:r>
            <a:r>
              <a:rPr lang="it-IT" b="1" dirty="0">
                <a:hlinkClick r:id="rId2"/>
              </a:rPr>
              <a:t>DI CASSAZIONE PENALE, Sez. III, 09/04/2010 (Ud.. 18/02/2010), Sentenza n. 13493</a:t>
            </a:r>
            <a:endParaRPr lang="it-IT"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Cessazione della qualifica di rifiuto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dirty="0" smtClean="0"/>
              <a:t>Un rifiuto cessa di essere tale (e non si applicheranno più allo stesso le norme in materia di gestione dei rifiuti) </a:t>
            </a:r>
            <a:r>
              <a:rPr lang="it-IT" dirty="0"/>
              <a:t>quando </a:t>
            </a:r>
            <a:r>
              <a:rPr lang="it-IT" dirty="0" smtClean="0"/>
              <a:t>è </a:t>
            </a:r>
            <a:r>
              <a:rPr lang="it-IT" dirty="0"/>
              <a:t>stato sottoposto a un'operazione di recupero, incluso il riciclaggio e la preparazione per il riutilizzo, e soddisfi i criteri specifici, da adottare nel rispetto delle </a:t>
            </a:r>
            <a:r>
              <a:rPr lang="it-IT" dirty="0" smtClean="0"/>
              <a:t>seguenti </a:t>
            </a:r>
            <a:r>
              <a:rPr lang="it-IT" dirty="0"/>
              <a:t>condizioni: </a:t>
            </a:r>
          </a:p>
        </p:txBody>
      </p:sp>
    </p:spTree>
    <p:extLst>
      <p:ext uri="{BB962C8B-B14F-4D97-AF65-F5344CB8AC3E}">
        <p14:creationId xmlns:p14="http://schemas.microsoft.com/office/powerpoint/2010/main" val="419475257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lstStyle/>
          <a:p>
            <a:pPr marL="0" indent="0" algn="just">
              <a:buNone/>
            </a:pPr>
            <a:r>
              <a:rPr lang="it-IT" sz="2800" dirty="0"/>
              <a:t>a) la sostanza o l'oggetto </a:t>
            </a:r>
            <a:r>
              <a:rPr lang="it-IT" sz="2800" dirty="0" smtClean="0"/>
              <a:t>è </a:t>
            </a:r>
            <a:r>
              <a:rPr lang="it-IT" sz="2800" dirty="0"/>
              <a:t>comunemente utilizzato per scopi specifici; </a:t>
            </a:r>
            <a:endParaRPr lang="it-IT" sz="2800" dirty="0" smtClean="0"/>
          </a:p>
          <a:p>
            <a:pPr marL="0" indent="0" algn="just">
              <a:buNone/>
            </a:pPr>
            <a:r>
              <a:rPr lang="it-IT" sz="2800" dirty="0" smtClean="0"/>
              <a:t>b</a:t>
            </a:r>
            <a:r>
              <a:rPr lang="it-IT" sz="2800" dirty="0"/>
              <a:t>) esiste un mercato o una domanda per tale sostanza od oggetto; </a:t>
            </a:r>
            <a:endParaRPr lang="it-IT" sz="2800" dirty="0" smtClean="0"/>
          </a:p>
          <a:p>
            <a:pPr marL="0" indent="0" algn="just">
              <a:buNone/>
            </a:pPr>
            <a:r>
              <a:rPr lang="it-IT" sz="2800" dirty="0" smtClean="0"/>
              <a:t>c</a:t>
            </a:r>
            <a:r>
              <a:rPr lang="it-IT" sz="2800" dirty="0"/>
              <a:t>) la sostanza o l'oggetto soddisfa i requisiti tecnici per gli scopi specifici e rispetta la normativa e gli standard esistenti applicabili ai prodotti; </a:t>
            </a:r>
            <a:endParaRPr lang="it-IT" sz="2800" dirty="0" smtClean="0"/>
          </a:p>
          <a:p>
            <a:pPr marL="0" indent="0" algn="just">
              <a:buNone/>
            </a:pPr>
            <a:r>
              <a:rPr lang="it-IT" sz="2800" dirty="0" smtClean="0"/>
              <a:t>d</a:t>
            </a:r>
            <a:r>
              <a:rPr lang="it-IT" sz="2800" dirty="0"/>
              <a:t>) l'utilizzo della sostanza o dell'oggetto non </a:t>
            </a:r>
            <a:r>
              <a:rPr lang="it-IT" sz="2800" dirty="0" smtClean="0"/>
              <a:t>porterà </a:t>
            </a:r>
            <a:r>
              <a:rPr lang="it-IT" sz="2800" dirty="0"/>
              <a:t>a impatti complessivi negativi sull'ambiente o sulla salute umana. </a:t>
            </a:r>
          </a:p>
        </p:txBody>
      </p:sp>
    </p:spTree>
    <p:extLst>
      <p:ext uri="{BB962C8B-B14F-4D97-AF65-F5344CB8AC3E}">
        <p14:creationId xmlns:p14="http://schemas.microsoft.com/office/powerpoint/2010/main" val="16571955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fontAlgn="auto">
              <a:spcAft>
                <a:spcPts val="0"/>
              </a:spcAft>
              <a:defRPr/>
            </a:pPr>
            <a:r>
              <a:rPr lang="it-IT" dirty="0" smtClean="0">
                <a:solidFill>
                  <a:srgbClr val="FF0000"/>
                </a:solidFill>
                <a:effectLst>
                  <a:outerShdw blurRad="38100" dist="38100" dir="2700000" algn="tl">
                    <a:srgbClr val="000000">
                      <a:alpha val="43137"/>
                    </a:srgbClr>
                  </a:outerShdw>
                </a:effectLst>
              </a:rPr>
              <a:t>Esclusioni – art. 185</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323850" y="1557338"/>
            <a:ext cx="8229600" cy="4967287"/>
          </a:xfrm>
        </p:spPr>
        <p:txBody>
          <a:bodyPr rtlCol="0">
            <a:normAutofit fontScale="70000" lnSpcReduction="20000"/>
          </a:bodyPr>
          <a:lstStyle/>
          <a:p>
            <a:pPr marL="0" indent="0" algn="just" fontAlgn="auto">
              <a:spcAft>
                <a:spcPts val="0"/>
              </a:spcAft>
              <a:buFont typeface="Arial" pitchFamily="34" charset="0"/>
              <a:buNone/>
              <a:defRPr/>
            </a:pPr>
            <a:r>
              <a:rPr lang="it-IT" dirty="0"/>
              <a:t>Non rientrano nel campo di applicazione della parte quarta del presente decreto</a:t>
            </a:r>
            <a:r>
              <a:rPr lang="it-IT" dirty="0" smtClean="0"/>
              <a:t>:</a:t>
            </a:r>
          </a:p>
          <a:p>
            <a:pPr marL="0" indent="0" algn="just" fontAlgn="auto">
              <a:spcAft>
                <a:spcPts val="0"/>
              </a:spcAft>
              <a:buFont typeface="Arial" pitchFamily="34" charset="0"/>
              <a:buNone/>
              <a:defRPr/>
            </a:pPr>
            <a:endParaRPr lang="it-IT" dirty="0"/>
          </a:p>
          <a:p>
            <a:pPr marL="514350" indent="-514350" algn="just" fontAlgn="auto">
              <a:spcAft>
                <a:spcPts val="0"/>
              </a:spcAft>
              <a:buFont typeface="Arial" pitchFamily="34" charset="0"/>
              <a:buAutoNum type="alphaLcParenR"/>
              <a:defRPr/>
            </a:pPr>
            <a:r>
              <a:rPr lang="it-IT" dirty="0" smtClean="0"/>
              <a:t>le </a:t>
            </a:r>
            <a:r>
              <a:rPr lang="it-IT" dirty="0"/>
              <a:t>emissioni costituite da effluenti gassosi emessi nell'atmosfera</a:t>
            </a:r>
            <a:r>
              <a:rPr lang="it-IT" dirty="0" smtClean="0"/>
              <a:t>;</a:t>
            </a:r>
          </a:p>
          <a:p>
            <a:pPr marL="514350" indent="-514350" algn="just" fontAlgn="auto">
              <a:spcAft>
                <a:spcPts val="0"/>
              </a:spcAft>
              <a:buFont typeface="Arial" pitchFamily="34" charset="0"/>
              <a:buAutoNum type="alphaLcParenR"/>
              <a:defRPr/>
            </a:pPr>
            <a:endParaRPr lang="it-IT" dirty="0"/>
          </a:p>
          <a:p>
            <a:pPr marL="0" indent="0" algn="just" fontAlgn="auto">
              <a:spcAft>
                <a:spcPts val="0"/>
              </a:spcAft>
              <a:buFont typeface="Arial" pitchFamily="34" charset="0"/>
              <a:buNone/>
              <a:defRPr/>
            </a:pPr>
            <a:r>
              <a:rPr lang="it-IT" dirty="0"/>
              <a:t>b) il terreno (in situ), inclusi il suolo contaminato non scavato e gli edifici collegati permanentemente al terreno, fermo restando quanto previsto dagli artt. 239 e ss. relativamente alla bonifica di siti contaminati</a:t>
            </a:r>
            <a:r>
              <a:rPr lang="it-IT" dirty="0" smtClean="0"/>
              <a:t>;</a:t>
            </a:r>
          </a:p>
          <a:p>
            <a:pPr marL="0" indent="0" algn="just" fontAlgn="auto">
              <a:spcAft>
                <a:spcPts val="0"/>
              </a:spcAft>
              <a:buFont typeface="Arial" pitchFamily="34" charset="0"/>
              <a:buNone/>
              <a:defRPr/>
            </a:pPr>
            <a:endParaRPr lang="it-IT" dirty="0"/>
          </a:p>
          <a:p>
            <a:pPr marL="0" indent="0" algn="just" fontAlgn="auto">
              <a:spcAft>
                <a:spcPts val="0"/>
              </a:spcAft>
              <a:buFont typeface="Arial" pitchFamily="34" charset="0"/>
              <a:buNone/>
              <a:defRPr/>
            </a:pPr>
            <a:r>
              <a:rPr lang="it-IT" dirty="0"/>
              <a:t>c) il suolo non contaminato e altro materiale allo stato naturale escavato nel corso di attività di costruzione, ove sia certo che esso verrà riutilizzato a fini di costruzione allo stato naturale e nello stesso sito in cui è stato escavato</a:t>
            </a:r>
            <a:r>
              <a:rPr lang="it-IT" dirty="0" smtClean="0"/>
              <a:t>;</a:t>
            </a:r>
          </a:p>
          <a:p>
            <a:pPr marL="0" indent="0" fontAlgn="auto">
              <a:spcAft>
                <a:spcPts val="0"/>
              </a:spcAft>
              <a:buFont typeface="Arial" pitchFamily="34" charset="0"/>
              <a:buNone/>
              <a:defRPr/>
            </a:pPr>
            <a:endParaRPr lang="it-IT" dirty="0"/>
          </a:p>
          <a:p>
            <a:pPr fontAlgn="auto">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fontAlgn="auto">
              <a:spcAft>
                <a:spcPts val="0"/>
              </a:spcAft>
              <a:defRPr/>
            </a:pPr>
            <a:r>
              <a:rPr lang="it-IT" dirty="0">
                <a:solidFill>
                  <a:srgbClr val="FF0000"/>
                </a:solidFill>
                <a:effectLst>
                  <a:outerShdw blurRad="38100" dist="38100" dir="2700000" algn="tl">
                    <a:srgbClr val="000000">
                      <a:alpha val="43137"/>
                    </a:srgbClr>
                  </a:outerShdw>
                </a:effectLst>
              </a:rPr>
              <a:t>Esclusioni – art. 185</a:t>
            </a:r>
            <a:endParaRPr lang="it-IT" dirty="0"/>
          </a:p>
        </p:txBody>
      </p:sp>
      <p:sp>
        <p:nvSpPr>
          <p:cNvPr id="3" name="Segnaposto contenuto 2"/>
          <p:cNvSpPr>
            <a:spLocks noGrp="1"/>
          </p:cNvSpPr>
          <p:nvPr>
            <p:ph idx="1"/>
          </p:nvPr>
        </p:nvSpPr>
        <p:spPr/>
        <p:txBody>
          <a:bodyPr rtlCol="0">
            <a:normAutofit fontScale="92500" lnSpcReduction="20000"/>
          </a:bodyPr>
          <a:lstStyle/>
          <a:p>
            <a:pPr marL="0" indent="0" algn="just" fontAlgn="auto">
              <a:spcAft>
                <a:spcPts val="0"/>
              </a:spcAft>
              <a:buFont typeface="Arial" pitchFamily="34" charset="0"/>
              <a:buNone/>
              <a:defRPr/>
            </a:pPr>
            <a:r>
              <a:rPr lang="it-IT" dirty="0"/>
              <a:t>d) i rifiuti radioattivi</a:t>
            </a:r>
            <a:r>
              <a:rPr lang="it-IT" dirty="0" smtClean="0"/>
              <a:t>;</a:t>
            </a:r>
          </a:p>
          <a:p>
            <a:pPr marL="0" indent="0" algn="just" fontAlgn="auto">
              <a:spcAft>
                <a:spcPts val="0"/>
              </a:spcAft>
              <a:buFont typeface="Arial" pitchFamily="34" charset="0"/>
              <a:buNone/>
              <a:defRPr/>
            </a:pPr>
            <a:endParaRPr lang="it-IT" dirty="0"/>
          </a:p>
          <a:p>
            <a:pPr marL="0" indent="0" algn="just" fontAlgn="auto">
              <a:spcAft>
                <a:spcPts val="0"/>
              </a:spcAft>
              <a:buFont typeface="Arial" pitchFamily="34" charset="0"/>
              <a:buNone/>
              <a:defRPr/>
            </a:pPr>
            <a:r>
              <a:rPr lang="it-IT" dirty="0" smtClean="0"/>
              <a:t>e</a:t>
            </a:r>
            <a:r>
              <a:rPr lang="it-IT" dirty="0"/>
              <a:t>) i materiali esplosivi in disuso;</a:t>
            </a:r>
          </a:p>
          <a:p>
            <a:pPr marL="0" indent="0" algn="just" fontAlgn="auto">
              <a:spcAft>
                <a:spcPts val="0"/>
              </a:spcAft>
              <a:buFont typeface="Arial" pitchFamily="34" charset="0"/>
              <a:buNone/>
              <a:defRPr/>
            </a:pPr>
            <a:endParaRPr lang="it-IT" dirty="0" smtClean="0"/>
          </a:p>
          <a:p>
            <a:pPr marL="0" indent="0" algn="just" fontAlgn="auto">
              <a:spcAft>
                <a:spcPts val="0"/>
              </a:spcAft>
              <a:buFont typeface="Arial" pitchFamily="34" charset="0"/>
              <a:buNone/>
              <a:defRPr/>
            </a:pPr>
            <a:r>
              <a:rPr lang="it-IT" dirty="0" smtClean="0"/>
              <a:t>f</a:t>
            </a:r>
            <a:r>
              <a:rPr lang="it-IT" dirty="0"/>
              <a:t>) </a:t>
            </a:r>
            <a:r>
              <a:rPr lang="it-IT" dirty="0" smtClean="0"/>
              <a:t>paglia</a:t>
            </a:r>
            <a:r>
              <a:rPr lang="it-IT" dirty="0"/>
              <a:t>, sfalci e potature, nonché altro materiale agricolo o forestale naturale non pericoloso utilizzati in agricoltura, nella selvicoltura o per la produzione di energia da tale biomassa mediante processi o metodi che non danneggiano l’ambiente né mettono in pericolo la salute umana.</a:t>
            </a:r>
          </a:p>
          <a:p>
            <a:pPr fontAlgn="auto">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La bonifica dei siti contaminati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dirty="0" smtClean="0"/>
              <a:t>Titolo V D.Lgs 152 2006</a:t>
            </a:r>
          </a:p>
          <a:p>
            <a:endParaRPr lang="it-IT" dirty="0" smtClean="0"/>
          </a:p>
          <a:p>
            <a:pPr algn="just"/>
            <a:r>
              <a:rPr lang="it-IT" b="1" dirty="0" smtClean="0"/>
              <a:t>sito</a:t>
            </a:r>
            <a:r>
              <a:rPr lang="it-IT" dirty="0" smtClean="0"/>
              <a:t>:  l'area  </a:t>
            </a:r>
            <a:r>
              <a:rPr lang="it-IT" dirty="0"/>
              <a:t>o  porzione  di  territorio,   </a:t>
            </a:r>
            <a:r>
              <a:rPr lang="it-IT" dirty="0" smtClean="0"/>
              <a:t>geograficamente definita </a:t>
            </a:r>
            <a:r>
              <a:rPr lang="it-IT" dirty="0"/>
              <a:t>e  determinata,  intesa  nelle  diverse  matrici  </a:t>
            </a:r>
            <a:r>
              <a:rPr lang="it-IT" dirty="0" smtClean="0"/>
              <a:t>ambientali (suolo , </a:t>
            </a:r>
            <a:r>
              <a:rPr lang="it-IT" dirty="0"/>
              <a:t>materiali di </a:t>
            </a:r>
            <a:r>
              <a:rPr lang="it-IT" dirty="0" smtClean="0"/>
              <a:t>riporto, </a:t>
            </a:r>
            <a:r>
              <a:rPr lang="it-IT" dirty="0"/>
              <a:t>sottosuolo ed acque sotterranee) </a:t>
            </a:r>
            <a:r>
              <a:rPr lang="it-IT" dirty="0" smtClean="0"/>
              <a:t>e comprensiva  </a:t>
            </a:r>
            <a:r>
              <a:rPr lang="it-IT" dirty="0"/>
              <a:t>delle  eventuali  strutture  edilizie  e  </a:t>
            </a:r>
            <a:r>
              <a:rPr lang="it-IT" dirty="0" smtClean="0"/>
              <a:t>impiantistiche presenti</a:t>
            </a:r>
            <a:r>
              <a:rPr lang="it-IT" dirty="0"/>
              <a:t>; </a:t>
            </a:r>
          </a:p>
          <a:p>
            <a:endParaRPr lang="it-IT" dirty="0"/>
          </a:p>
        </p:txBody>
      </p:sp>
    </p:spTree>
    <p:extLst>
      <p:ext uri="{BB962C8B-B14F-4D97-AF65-F5344CB8AC3E}">
        <p14:creationId xmlns:p14="http://schemas.microsoft.com/office/powerpoint/2010/main" val="162580412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Ambito di applicazione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b="1" dirty="0" smtClean="0"/>
              <a:t>sito </a:t>
            </a:r>
            <a:r>
              <a:rPr lang="it-IT" b="1" dirty="0"/>
              <a:t>potenzialmente contaminato</a:t>
            </a:r>
            <a:r>
              <a:rPr lang="it-IT" dirty="0"/>
              <a:t>: un sito nel quale uno o </a:t>
            </a:r>
            <a:r>
              <a:rPr lang="it-IT" dirty="0" smtClean="0"/>
              <a:t>più </a:t>
            </a:r>
            <a:r>
              <a:rPr lang="it-IT" dirty="0"/>
              <a:t>valori di concentrazione delle sostanze inquinanti rilevati nelle matrici ambientali risultino superiori ai valori di concentrazione soglia di contaminazione (CSC)</a:t>
            </a:r>
          </a:p>
        </p:txBody>
      </p:sp>
    </p:spTree>
    <p:extLst>
      <p:ext uri="{BB962C8B-B14F-4D97-AF65-F5344CB8AC3E}">
        <p14:creationId xmlns:p14="http://schemas.microsoft.com/office/powerpoint/2010/main" val="2316608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endParaRPr lang="it-IT" dirty="0" smtClean="0"/>
          </a:p>
        </p:txBody>
      </p:sp>
      <p:sp>
        <p:nvSpPr>
          <p:cNvPr id="17410" name="Rectangle 3"/>
          <p:cNvSpPr>
            <a:spLocks noGrp="1" noChangeArrowheads="1"/>
          </p:cNvSpPr>
          <p:nvPr>
            <p:ph type="body" idx="1"/>
          </p:nvPr>
        </p:nvSpPr>
        <p:spPr/>
        <p:txBody>
          <a:bodyPr/>
          <a:lstStyle/>
          <a:p>
            <a:pPr marL="0" indent="0" algn="just">
              <a:lnSpc>
                <a:spcPct val="90000"/>
              </a:lnSpc>
              <a:buFontTx/>
              <a:buNone/>
            </a:pPr>
            <a:r>
              <a:rPr lang="it-IT" sz="2400" dirty="0" smtClean="0"/>
              <a:t>Solo attraverso il DPR n. 915/1982 lo smaltimento dei rifiuti vaniva assoggettato a una disciplina innovativa.</a:t>
            </a:r>
          </a:p>
          <a:p>
            <a:pPr marL="0" indent="0" algn="just">
              <a:lnSpc>
                <a:spcPct val="90000"/>
              </a:lnSpc>
              <a:buFontTx/>
              <a:buNone/>
            </a:pPr>
            <a:endParaRPr lang="it-IT" sz="2400" dirty="0" smtClean="0"/>
          </a:p>
          <a:p>
            <a:pPr marL="0" indent="0" algn="just">
              <a:lnSpc>
                <a:spcPct val="90000"/>
              </a:lnSpc>
              <a:buFontTx/>
              <a:buNone/>
            </a:pPr>
            <a:r>
              <a:rPr lang="it-IT" sz="2400" dirty="0" smtClean="0"/>
              <a:t>Come accennato tale normativa è stata ripetutamente riformata al fine di:</a:t>
            </a:r>
          </a:p>
          <a:p>
            <a:pPr marL="0" indent="0" algn="just">
              <a:lnSpc>
                <a:spcPct val="90000"/>
              </a:lnSpc>
              <a:buFontTx/>
              <a:buNone/>
            </a:pPr>
            <a:endParaRPr lang="it-IT" sz="2400" dirty="0" smtClean="0"/>
          </a:p>
          <a:p>
            <a:pPr marL="0" indent="0" algn="just">
              <a:lnSpc>
                <a:spcPct val="90000"/>
              </a:lnSpc>
            </a:pPr>
            <a:r>
              <a:rPr lang="it-IT" sz="2400" dirty="0" smtClean="0"/>
              <a:t> incentivare il riutilizzo dei rifiuti;</a:t>
            </a:r>
          </a:p>
          <a:p>
            <a:pPr marL="0" indent="0" algn="just">
              <a:lnSpc>
                <a:spcPct val="90000"/>
              </a:lnSpc>
            </a:pPr>
            <a:endParaRPr lang="it-IT" sz="2400" dirty="0" smtClean="0"/>
          </a:p>
          <a:p>
            <a:pPr marL="0" indent="0" algn="just">
              <a:lnSpc>
                <a:spcPct val="90000"/>
              </a:lnSpc>
            </a:pPr>
            <a:r>
              <a:rPr lang="it-IT" sz="2400" dirty="0" smtClean="0"/>
              <a:t> fornire una copertura legislativa alla categoria delle materie prime secondarie (attraverso l’introduzione della categoria dei “residui” cioè rifiuti destinati al riutilizzo, come materia o energia). </a:t>
            </a:r>
          </a:p>
          <a:p>
            <a:pPr marL="0" indent="0" algn="just">
              <a:lnSpc>
                <a:spcPct val="90000"/>
              </a:lnSpc>
              <a:buFontTx/>
              <a:buNone/>
            </a:pPr>
            <a:endParaRPr lang="it-IT" sz="2400" dirty="0" smtClean="0"/>
          </a:p>
          <a:p>
            <a:pPr marL="0" indent="0" algn="just">
              <a:lnSpc>
                <a:spcPct val="90000"/>
              </a:lnSpc>
              <a:buFontTx/>
              <a:buNone/>
            </a:pPr>
            <a:endParaRPr lang="it-IT" sz="2400"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Ambito di applicazione</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sz="2400" b="1" dirty="0"/>
              <a:t>concentrazioni soglia di contaminazione (CSC): </a:t>
            </a:r>
            <a:r>
              <a:rPr lang="it-IT" sz="2400" dirty="0"/>
              <a:t>i livelli di contaminazione delle matrici ambientali che costituiscono valori al di sopra dei quali </a:t>
            </a:r>
            <a:r>
              <a:rPr lang="it-IT" sz="2400" dirty="0" smtClean="0"/>
              <a:t>è </a:t>
            </a:r>
            <a:r>
              <a:rPr lang="it-IT" sz="2400" dirty="0"/>
              <a:t>necessaria la caratterizzazione del sito e l'analisi di rischio sito </a:t>
            </a:r>
            <a:r>
              <a:rPr lang="it-IT" sz="2400" dirty="0" smtClean="0"/>
              <a:t>specifica.</a:t>
            </a:r>
          </a:p>
          <a:p>
            <a:pPr algn="just"/>
            <a:r>
              <a:rPr lang="it-IT" sz="2400" dirty="0" smtClean="0"/>
              <a:t>Nel </a:t>
            </a:r>
            <a:r>
              <a:rPr lang="it-IT" sz="2400" dirty="0"/>
              <a:t>caso in cui il sito potenzialmente contaminato sia ubicato in un'area interessata da fenomeni antropici o naturali che abbiano determinato il superamento di una o </a:t>
            </a:r>
            <a:r>
              <a:rPr lang="it-IT" sz="2400" dirty="0" smtClean="0"/>
              <a:t>più </a:t>
            </a:r>
            <a:r>
              <a:rPr lang="it-IT" sz="2400" dirty="0"/>
              <a:t>concentrazioni soglia di contaminazione, queste ultime si assumono pari al valore di fondo esistente per tutti i parametri superati</a:t>
            </a:r>
            <a:r>
              <a:rPr lang="it-IT" dirty="0"/>
              <a:t>; </a:t>
            </a:r>
          </a:p>
        </p:txBody>
      </p:sp>
    </p:spTree>
    <p:extLst>
      <p:ext uri="{BB962C8B-B14F-4D97-AF65-F5344CB8AC3E}">
        <p14:creationId xmlns:p14="http://schemas.microsoft.com/office/powerpoint/2010/main" val="24249453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Ambito di applicazione</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dirty="0">
                <a:solidFill>
                  <a:srgbClr val="FF0000"/>
                </a:solidFill>
              </a:rPr>
              <a:t>sito contaminato</a:t>
            </a:r>
            <a:r>
              <a:rPr lang="it-IT" dirty="0"/>
              <a:t>: un sito nel quale i valori delle concentrazioni soglia di rischio (CSR), determinati con l'applicazione della procedura di analisi di rischio </a:t>
            </a:r>
            <a:r>
              <a:rPr lang="it-IT" dirty="0" smtClean="0"/>
              <a:t>sulla </a:t>
            </a:r>
            <a:r>
              <a:rPr lang="it-IT" dirty="0"/>
              <a:t>base dei risultati del piano di caratterizzazione, risultano superati; </a:t>
            </a:r>
          </a:p>
        </p:txBody>
      </p:sp>
    </p:spTree>
    <p:extLst>
      <p:ext uri="{BB962C8B-B14F-4D97-AF65-F5344CB8AC3E}">
        <p14:creationId xmlns:p14="http://schemas.microsoft.com/office/powerpoint/2010/main" val="9566773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Ambito di applicazione</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sz="2800" b="1" dirty="0"/>
              <a:t>concentrazioni soglia di rischio (CSR): </a:t>
            </a:r>
            <a:r>
              <a:rPr lang="it-IT" sz="2800" dirty="0"/>
              <a:t>i livelli di contaminazione delle matrici ambientali, da determinare caso per caso con l'applicazione della procedura di analisi di rischio sito specifica </a:t>
            </a:r>
            <a:r>
              <a:rPr lang="it-IT" sz="2800" dirty="0" smtClean="0"/>
              <a:t>e </a:t>
            </a:r>
            <a:r>
              <a:rPr lang="it-IT" sz="2800" dirty="0"/>
              <a:t>sulla base dei risultati del piano di caratterizzazione, il cui superamento richiede la messa in sicurezza e la bonifica. I livelli di concentrazione </a:t>
            </a:r>
            <a:r>
              <a:rPr lang="it-IT" sz="2800" dirty="0" smtClean="0"/>
              <a:t>così </a:t>
            </a:r>
            <a:r>
              <a:rPr lang="it-IT" sz="2800" dirty="0"/>
              <a:t>definiti costituiscono i livelli di </a:t>
            </a:r>
            <a:r>
              <a:rPr lang="it-IT" sz="2800" dirty="0" smtClean="0"/>
              <a:t>accettabilità </a:t>
            </a:r>
            <a:r>
              <a:rPr lang="it-IT" sz="2800" dirty="0"/>
              <a:t>per il sito</a:t>
            </a:r>
            <a:r>
              <a:rPr lang="it-IT" dirty="0"/>
              <a:t>;</a:t>
            </a:r>
          </a:p>
        </p:txBody>
      </p:sp>
    </p:spTree>
    <p:extLst>
      <p:ext uri="{BB962C8B-B14F-4D97-AF65-F5344CB8AC3E}">
        <p14:creationId xmlns:p14="http://schemas.microsoft.com/office/powerpoint/2010/main" val="36160337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Ambito di applicazione</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b="1" dirty="0"/>
              <a:t>sito non contaminato</a:t>
            </a:r>
            <a:r>
              <a:rPr lang="it-IT" dirty="0"/>
              <a:t>: un sito nel quale la contaminazione rilevata nelle matrice ambientali risulti inferiore ai valori di concentrazione soglia di contaminazione (CSC) oppure, se superiore, risulti comunque inferiore ai valori di concentrazione soglia di rischio (CSR) determinate a seguito dell'analisi di rischio sanitario e ambientale sito specifica; </a:t>
            </a:r>
          </a:p>
        </p:txBody>
      </p:sp>
    </p:spTree>
    <p:extLst>
      <p:ext uri="{BB962C8B-B14F-4D97-AF65-F5344CB8AC3E}">
        <p14:creationId xmlns:p14="http://schemas.microsoft.com/office/powerpoint/2010/main" val="184568413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Procedura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sz="2800" dirty="0"/>
              <a:t>Al verificarsi di un evento che sia potenzialmente in grado di contaminare il sito, il responsabile dell'inquinamento mette in opera entro ventiquattro ore le misure necessarie di prevenzione e ne da' immediata </a:t>
            </a:r>
            <a:r>
              <a:rPr lang="it-IT" sz="2800" dirty="0" smtClean="0"/>
              <a:t>comunicazione. </a:t>
            </a:r>
            <a:r>
              <a:rPr lang="it-IT" sz="2800" dirty="0"/>
              <a:t>La medesima procedura si applica all'atto di individuazione di </a:t>
            </a:r>
            <a:r>
              <a:rPr lang="it-IT" sz="2800" b="1" dirty="0"/>
              <a:t>contaminazioni storiche </a:t>
            </a:r>
            <a:r>
              <a:rPr lang="it-IT" sz="2800" dirty="0"/>
              <a:t>che possano ancora comportare rischi di aggravamento della situazione di contaminazione. </a:t>
            </a:r>
            <a:r>
              <a:rPr lang="it-IT" sz="2800" dirty="0" smtClean="0"/>
              <a:t> </a:t>
            </a:r>
          </a:p>
          <a:p>
            <a:pPr algn="just"/>
            <a:r>
              <a:rPr lang="it-IT" sz="2800" dirty="0" smtClean="0"/>
              <a:t>Il </a:t>
            </a:r>
            <a:r>
              <a:rPr lang="it-IT" sz="2800" dirty="0"/>
              <a:t>responsabile dell'inquinamento, </a:t>
            </a:r>
            <a:r>
              <a:rPr lang="it-IT" sz="2800" dirty="0" smtClean="0"/>
              <a:t>attua </a:t>
            </a:r>
            <a:r>
              <a:rPr lang="it-IT" sz="2800" dirty="0"/>
              <a:t>le necessarie misure di </a:t>
            </a:r>
            <a:r>
              <a:rPr lang="it-IT" sz="2800" dirty="0" smtClean="0"/>
              <a:t>prevenzione.</a:t>
            </a:r>
            <a:endParaRPr lang="it-IT" sz="2800" dirty="0"/>
          </a:p>
        </p:txBody>
      </p:sp>
    </p:spTree>
    <p:extLst>
      <p:ext uri="{BB962C8B-B14F-4D97-AF65-F5344CB8AC3E}">
        <p14:creationId xmlns:p14="http://schemas.microsoft.com/office/powerpoint/2010/main" val="64971747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dirty="0"/>
              <a:t>misure di prevenzione: le iniziative per contrastare un evento, un atto o un'omissione che ha creato una minaccia imminente per la salute o per l'ambiente, intesa come rischio sufficientemente probabile che si verifichi un danno sotto il profilo sanitario o ambientale in un futuro prossimo, al fine di impedire o minimizzare il realizzarsi di tale minaccia; </a:t>
            </a:r>
          </a:p>
        </p:txBody>
      </p:sp>
    </p:spTree>
    <p:extLst>
      <p:ext uri="{BB962C8B-B14F-4D97-AF65-F5344CB8AC3E}">
        <p14:creationId xmlns:p14="http://schemas.microsoft.com/office/powerpoint/2010/main" val="258459586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sz="2800" b="1" dirty="0"/>
              <a:t>messa in sicurezza d'emergenza</a:t>
            </a:r>
            <a:r>
              <a:rPr lang="it-IT" sz="2800" dirty="0"/>
              <a:t>: ogni intervento immediato o a breve termine, da mettere in opera nelle condizioni di </a:t>
            </a:r>
            <a:r>
              <a:rPr lang="it-IT" sz="2800" dirty="0" smtClean="0"/>
              <a:t>emergenza </a:t>
            </a:r>
            <a:r>
              <a:rPr lang="it-IT" sz="2800" dirty="0"/>
              <a:t>in caso di eventi di contaminazione repentini di qualsiasi natura, atto a contenere la diffusione delle sorgenti primarie di contaminazione, impedirne il contatto con altre matrici presenti nel sito e a rimuoverle, in attesa di eventuali ulteriori interventi di bonifica o di messa in sicurezza operativa o permanente</a:t>
            </a:r>
            <a:r>
              <a:rPr lang="it-IT" dirty="0"/>
              <a:t>; </a:t>
            </a:r>
          </a:p>
        </p:txBody>
      </p:sp>
    </p:spTree>
    <p:extLst>
      <p:ext uri="{BB962C8B-B14F-4D97-AF65-F5344CB8AC3E}">
        <p14:creationId xmlns:p14="http://schemas.microsoft.com/office/powerpoint/2010/main" val="41741766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sz="2800" dirty="0" smtClean="0"/>
              <a:t>Il responsabile dell’inquinamento, attuate le misure preventive, svolge</a:t>
            </a:r>
            <a:r>
              <a:rPr lang="it-IT" sz="2800" dirty="0"/>
              <a:t>, nelle zone interessate dalla contaminazione, un'indagine preliminare sui parametri oggetto dell'inquinamento e, ove accerti che il livello delle concentrazioni soglia di contaminazione (CSC) non sia stato superato, provvede al ripristino della zona contaminata, dandone notizia, con apposita autocertificazione, al comune ed alla provincia competenti per territorio entro quarantotto ore dalla </a:t>
            </a:r>
            <a:r>
              <a:rPr lang="it-IT" dirty="0"/>
              <a:t>comunicazione. </a:t>
            </a:r>
          </a:p>
        </p:txBody>
      </p:sp>
    </p:spTree>
    <p:extLst>
      <p:ext uri="{BB962C8B-B14F-4D97-AF65-F5344CB8AC3E}">
        <p14:creationId xmlns:p14="http://schemas.microsoft.com/office/powerpoint/2010/main" val="2171338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sz="2400" dirty="0"/>
              <a:t>Qualora l'indagine preliminare </a:t>
            </a:r>
            <a:r>
              <a:rPr lang="it-IT" sz="2400" dirty="0" smtClean="0"/>
              <a:t>accerti, invece, </a:t>
            </a:r>
            <a:r>
              <a:rPr lang="it-IT" sz="2400" dirty="0"/>
              <a:t>l'avvenuto superamento delle CSC anche per un solo parametro, il responsabile dell'inquinamento ne da' immediata notizia al comune ed alle province competenti per territorio con la descrizione delle misure di prevenzione e di messa in sicurezza di emergenza adottate. Nei successivi trenta giorni, presenta alle predette amministrazioni, </a:t>
            </a:r>
            <a:r>
              <a:rPr lang="it-IT" sz="2400" dirty="0" smtClean="0"/>
              <a:t>nonché' </a:t>
            </a:r>
            <a:r>
              <a:rPr lang="it-IT" sz="2400" dirty="0"/>
              <a:t>alla regione territorialmente </a:t>
            </a:r>
            <a:r>
              <a:rPr lang="it-IT" sz="2400" dirty="0" smtClean="0"/>
              <a:t>competente</a:t>
            </a:r>
            <a:r>
              <a:rPr lang="it-IT" sz="2400" dirty="0" smtClean="0">
                <a:effectLst>
                  <a:outerShdw blurRad="38100" dist="38100" dir="2700000" algn="tl">
                    <a:srgbClr val="000000">
                      <a:alpha val="43137"/>
                    </a:srgbClr>
                  </a:outerShdw>
                </a:effectLst>
              </a:rPr>
              <a:t>, il </a:t>
            </a:r>
            <a:r>
              <a:rPr lang="it-IT" sz="2400" dirty="0">
                <a:effectLst>
                  <a:outerShdw blurRad="38100" dist="38100" dir="2700000" algn="tl">
                    <a:srgbClr val="000000">
                      <a:alpha val="43137"/>
                    </a:srgbClr>
                  </a:outerShdw>
                </a:effectLst>
              </a:rPr>
              <a:t>piano di </a:t>
            </a:r>
            <a:r>
              <a:rPr lang="it-IT" sz="2400" dirty="0" smtClean="0">
                <a:effectLst>
                  <a:outerShdw blurRad="38100" dist="38100" dir="2700000" algn="tl">
                    <a:srgbClr val="000000">
                      <a:alpha val="43137"/>
                    </a:srgbClr>
                  </a:outerShdw>
                </a:effectLst>
              </a:rPr>
              <a:t>caratterizzazione</a:t>
            </a:r>
            <a:r>
              <a:rPr lang="it-IT" sz="2400" dirty="0" smtClean="0"/>
              <a:t>. </a:t>
            </a:r>
            <a:r>
              <a:rPr lang="it-IT" sz="2400" dirty="0"/>
              <a:t>Entro i trenta giorni successivi la regione, convocata la conferenza di servizi, autorizza il piano di caratterizzazione con eventuali prescrizioni integrative. </a:t>
            </a:r>
          </a:p>
        </p:txBody>
      </p:sp>
    </p:spTree>
    <p:extLst>
      <p:ext uri="{BB962C8B-B14F-4D97-AF65-F5344CB8AC3E}">
        <p14:creationId xmlns:p14="http://schemas.microsoft.com/office/powerpoint/2010/main" val="205666962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sz="2400" dirty="0"/>
              <a:t>Sulla base delle risultanze della caratterizzazione, al sito </a:t>
            </a:r>
            <a:r>
              <a:rPr lang="it-IT" sz="2400" dirty="0" smtClean="0"/>
              <a:t>è </a:t>
            </a:r>
            <a:r>
              <a:rPr lang="it-IT" sz="2400" dirty="0"/>
              <a:t>applicata la procedura di </a:t>
            </a:r>
            <a:r>
              <a:rPr lang="it-IT" sz="2400" dirty="0">
                <a:effectLst>
                  <a:outerShdw blurRad="38100" dist="38100" dir="2700000" algn="tl">
                    <a:srgbClr val="000000">
                      <a:alpha val="43137"/>
                    </a:srgbClr>
                  </a:outerShdw>
                </a:effectLst>
              </a:rPr>
              <a:t>analisi del rischio sito specifica </a:t>
            </a:r>
            <a:r>
              <a:rPr lang="it-IT" sz="2400" dirty="0"/>
              <a:t>per la determinazione delle concentrazioni soglia di rischio (CSR). </a:t>
            </a:r>
            <a:endParaRPr lang="it-IT" sz="2400" dirty="0" smtClean="0"/>
          </a:p>
          <a:p>
            <a:pPr algn="just"/>
            <a:r>
              <a:rPr lang="it-IT" sz="2400" dirty="0"/>
              <a:t>Entro sei mesi dall'approvazione del piano di caratterizzazione, il soggetto responsabile presenta alla regione i risultati dell'analisi di rischio. La conferenza di servizi convocata dalla regione, a seguito dell'istruttoria svolta in contraddittorio con il soggetto responsabile, cui </a:t>
            </a:r>
            <a:r>
              <a:rPr lang="it-IT" sz="2400" dirty="0" smtClean="0"/>
              <a:t>è </a:t>
            </a:r>
            <a:r>
              <a:rPr lang="it-IT" sz="2400" dirty="0"/>
              <a:t>dato un preavviso di almeno venti giorni, approva il documento di analisi di rischio entro i sessanta giorni dalla ricezione dello stesso. </a:t>
            </a:r>
          </a:p>
        </p:txBody>
      </p:sp>
    </p:spTree>
    <p:extLst>
      <p:ext uri="{BB962C8B-B14F-4D97-AF65-F5344CB8AC3E}">
        <p14:creationId xmlns:p14="http://schemas.microsoft.com/office/powerpoint/2010/main" val="1586537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D.lgs. n. 22 del 5 febbraio 1997</a:t>
            </a:r>
            <a:br>
              <a:rPr lang="it-IT" sz="3200" dirty="0">
                <a:solidFill>
                  <a:srgbClr val="FF0000"/>
                </a:solidFill>
                <a:effectLst>
                  <a:outerShdw blurRad="38100" dist="38100" dir="2700000" algn="tl">
                    <a:srgbClr val="000000">
                      <a:alpha val="43137"/>
                    </a:srgbClr>
                  </a:outerShdw>
                </a:effectLst>
              </a:rPr>
            </a:br>
            <a:r>
              <a:rPr lang="it-IT" sz="3200" dirty="0">
                <a:solidFill>
                  <a:srgbClr val="FF0000"/>
                </a:solidFill>
                <a:effectLst>
                  <a:outerShdw blurRad="38100" dist="38100" dir="2700000" algn="tl">
                    <a:srgbClr val="000000">
                      <a:alpha val="43137"/>
                    </a:srgbClr>
                  </a:outerShdw>
                </a:effectLst>
              </a:rPr>
              <a:t>“Decreto Ronchi” </a:t>
            </a:r>
          </a:p>
        </p:txBody>
      </p:sp>
      <p:sp>
        <p:nvSpPr>
          <p:cNvPr id="18434" name="Rectangle 3"/>
          <p:cNvSpPr>
            <a:spLocks noGrp="1" noChangeArrowheads="1"/>
          </p:cNvSpPr>
          <p:nvPr>
            <p:ph type="body" idx="1"/>
          </p:nvPr>
        </p:nvSpPr>
        <p:spPr/>
        <p:txBody>
          <a:bodyPr/>
          <a:lstStyle/>
          <a:p>
            <a:pPr marL="0" indent="0" algn="just">
              <a:buFontTx/>
              <a:buNone/>
            </a:pPr>
            <a:r>
              <a:rPr lang="it-IT" sz="2400" dirty="0" smtClean="0"/>
              <a:t>In virtù di una doppia delega legislativa, veniva emanato il </a:t>
            </a:r>
            <a:r>
              <a:rPr lang="it-IT" sz="2400" dirty="0" smtClean="0">
                <a:solidFill>
                  <a:srgbClr val="FF0000"/>
                </a:solidFill>
              </a:rPr>
              <a:t>D.lgs. n. 22 del 5 febbraio 1997 </a:t>
            </a:r>
            <a:r>
              <a:rPr lang="it-IT" sz="2400" i="1" dirty="0" smtClean="0">
                <a:solidFill>
                  <a:srgbClr val="FF0000"/>
                </a:solidFill>
              </a:rPr>
              <a:t>“Attuazione delle direttive CEE sui rifiuti, sui rifiuti pericolosi, sugli imballaggi e sui rifiuti da imballaggio”</a:t>
            </a:r>
            <a:r>
              <a:rPr lang="it-IT" sz="2400" dirty="0" smtClean="0">
                <a:solidFill>
                  <a:srgbClr val="FF0000"/>
                </a:solidFill>
              </a:rPr>
              <a:t> noto come “Decreto Ronchi”,</a:t>
            </a:r>
            <a:r>
              <a:rPr lang="it-IT" sz="2400" dirty="0" smtClean="0"/>
              <a:t> integrato e modificato dal D.lgs. n. 389/1997 attraverso i quali la materia dei rifiuti è stata completamente rivisitata.</a:t>
            </a:r>
          </a:p>
          <a:p>
            <a:pPr marL="0" indent="0" algn="just">
              <a:buFontTx/>
              <a:buNone/>
            </a:pPr>
            <a:endParaRPr lang="it-IT" sz="2400" dirty="0" smtClean="0"/>
          </a:p>
          <a:p>
            <a:pPr marL="0" indent="0" algn="just">
              <a:buFontTx/>
              <a:buNone/>
            </a:pPr>
            <a:r>
              <a:rPr lang="it-IT" sz="2400" dirty="0" smtClean="0"/>
              <a:t>I due decreti, anche attraverso l’abrogazione della legislazione previgente, hanno integralmente rielaborato la normativa di settore, eliminando gran parte delle disposizioni contrastanti con l’ordinamento comunitario. </a:t>
            </a:r>
          </a:p>
          <a:p>
            <a:pPr marL="0" indent="0" algn="just">
              <a:buFontTx/>
              <a:buNone/>
            </a:pPr>
            <a:endParaRPr lang="it-IT" sz="2400" dirty="0" smtClean="0"/>
          </a:p>
          <a:p>
            <a:pPr marL="0" indent="0" algn="just">
              <a:buFontTx/>
              <a:buNone/>
            </a:pPr>
            <a:endParaRPr lang="it-IT"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sz="2800" dirty="0"/>
              <a:t>Qualora gli esiti della procedura dell'analisi di rischio dimostrino che la concentrazione dei contaminanti presenti nel sito </a:t>
            </a:r>
            <a:r>
              <a:rPr lang="it-IT" sz="2800" dirty="0" smtClean="0"/>
              <a:t>è </a:t>
            </a:r>
            <a:r>
              <a:rPr lang="it-IT" sz="2800" b="1" dirty="0"/>
              <a:t>inferiore</a:t>
            </a:r>
            <a:r>
              <a:rPr lang="it-IT" sz="2800" dirty="0"/>
              <a:t> alle concentrazioni soglia di rischio, la conferenza dei servizi, con l'approvazione del documento dell'analisi del rischio, dichiara concluso positivamente il </a:t>
            </a:r>
            <a:r>
              <a:rPr lang="it-IT" sz="2800" dirty="0" smtClean="0"/>
              <a:t>procedimento</a:t>
            </a:r>
          </a:p>
          <a:p>
            <a:pPr algn="just"/>
            <a:r>
              <a:rPr lang="it-IT" sz="2800" dirty="0"/>
              <a:t>In tal caso la conferenza di servizi </a:t>
            </a:r>
            <a:r>
              <a:rPr lang="it-IT" sz="2800" dirty="0" smtClean="0"/>
              <a:t>può </a:t>
            </a:r>
            <a:r>
              <a:rPr lang="it-IT" sz="2800" dirty="0"/>
              <a:t>prescrivere lo svolgimento di un programma di </a:t>
            </a:r>
            <a:r>
              <a:rPr lang="it-IT" sz="2800" b="1" dirty="0"/>
              <a:t>monitoraggio</a:t>
            </a:r>
            <a:r>
              <a:rPr lang="it-IT" sz="2800" dirty="0"/>
              <a:t> sul sito circa la stabilizzazione della situazione riscontrata in relazione agli esiti dell'analisi di rischio e all'attuale destinazione d'uso del sito</a:t>
            </a:r>
          </a:p>
        </p:txBody>
      </p:sp>
    </p:spTree>
    <p:extLst>
      <p:ext uri="{BB962C8B-B14F-4D97-AF65-F5344CB8AC3E}">
        <p14:creationId xmlns:p14="http://schemas.microsoft.com/office/powerpoint/2010/main" val="123628487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sz="2400" dirty="0"/>
              <a:t>Qualora gli esiti della procedura dell'analisi di rischio dimostrino che la concentrazione dei contaminanti presenti nel sito </a:t>
            </a:r>
            <a:r>
              <a:rPr lang="it-IT" sz="2400" dirty="0" smtClean="0"/>
              <a:t>è </a:t>
            </a:r>
            <a:r>
              <a:rPr lang="it-IT" sz="2400" b="1" dirty="0"/>
              <a:t>superiore</a:t>
            </a:r>
            <a:r>
              <a:rPr lang="it-IT" sz="2400" dirty="0"/>
              <a:t> ai valori di concentrazione soglia di rischio (CSR), il soggetto responsabile sottopone alla regione, nei successivi sei mesi dall'approvazione del documento di analisi di rischio, </a:t>
            </a:r>
            <a:r>
              <a:rPr lang="it-IT" sz="2400" b="1" dirty="0"/>
              <a:t>il progetto operativo degli interventi di bonifica o di messa in sicurezza, operativa o permanente</a:t>
            </a:r>
            <a:r>
              <a:rPr lang="it-IT" sz="2400" dirty="0"/>
              <a:t>, e, ove necessario, le ulteriori misure di riparazione e di ripristino ambientale, al fine di minimizzare e ricondurre ad </a:t>
            </a:r>
            <a:r>
              <a:rPr lang="it-IT" sz="2400" dirty="0" smtClean="0"/>
              <a:t>accettabilità </a:t>
            </a:r>
            <a:r>
              <a:rPr lang="it-IT" sz="2400" dirty="0"/>
              <a:t>il rischio derivante dallo stato di contaminazione presente nel sito. </a:t>
            </a:r>
          </a:p>
        </p:txBody>
      </p:sp>
    </p:spTree>
    <p:extLst>
      <p:ext uri="{BB962C8B-B14F-4D97-AF65-F5344CB8AC3E}">
        <p14:creationId xmlns:p14="http://schemas.microsoft.com/office/powerpoint/2010/main" val="14820117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sz="2400" b="1" dirty="0"/>
              <a:t>messa in sicurezza operativa</a:t>
            </a:r>
            <a:r>
              <a:rPr lang="it-IT" sz="2400" dirty="0"/>
              <a:t>: l'insieme degli interventi eseguiti in un sito con </a:t>
            </a:r>
            <a:r>
              <a:rPr lang="it-IT" sz="2400" dirty="0" smtClean="0"/>
              <a:t>attività </a:t>
            </a:r>
            <a:r>
              <a:rPr lang="it-IT" sz="2400" dirty="0">
                <a:effectLst>
                  <a:outerShdw blurRad="38100" dist="38100" dir="2700000" algn="tl">
                    <a:srgbClr val="000000">
                      <a:alpha val="43137"/>
                    </a:srgbClr>
                  </a:outerShdw>
                </a:effectLst>
              </a:rPr>
              <a:t>in esercizio </a:t>
            </a:r>
            <a:r>
              <a:rPr lang="it-IT" sz="2400" dirty="0"/>
              <a:t>atti a garantire un adeguato livello di sicurezza per le persone e per l'ambiente, in attesa di ulteriori interventi di messa in sicurezza permanente o bonifica da realizzarsi alla cessazione </a:t>
            </a:r>
            <a:r>
              <a:rPr lang="it-IT" sz="2400" dirty="0" smtClean="0"/>
              <a:t>dell'attività. </a:t>
            </a:r>
            <a:r>
              <a:rPr lang="it-IT" sz="2400" dirty="0"/>
              <a:t>Essi comprendono </a:t>
            </a:r>
            <a:r>
              <a:rPr lang="it-IT" sz="2400" dirty="0" smtClean="0"/>
              <a:t>altresì </a:t>
            </a:r>
            <a:r>
              <a:rPr lang="it-IT" sz="2400" dirty="0"/>
              <a:t>gli interventi di contenimento della contaminazione da mettere in atto in via transitoria fino all'esecuzione della bonifica o della messa in sicurezza permanente, al fine di evitare la diffusione della contaminazione all'interno della stessa matrice o tra matrici differenti. In tali casi devono essere predisposti idonei piani di monitoraggio e controllo che consentano di verificare l'efficacia delle soluzioni adottate; </a:t>
            </a:r>
          </a:p>
        </p:txBody>
      </p:sp>
    </p:spTree>
    <p:extLst>
      <p:ext uri="{BB962C8B-B14F-4D97-AF65-F5344CB8AC3E}">
        <p14:creationId xmlns:p14="http://schemas.microsoft.com/office/powerpoint/2010/main" val="100226061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lvl="0" algn="just"/>
            <a:r>
              <a:rPr lang="it-IT" b="1" dirty="0" smtClean="0">
                <a:solidFill>
                  <a:prstClr val="black"/>
                </a:solidFill>
              </a:rPr>
              <a:t>messa </a:t>
            </a:r>
            <a:r>
              <a:rPr lang="it-IT" b="1" dirty="0">
                <a:solidFill>
                  <a:prstClr val="black"/>
                </a:solidFill>
              </a:rPr>
              <a:t>in sicurezza permanente</a:t>
            </a:r>
            <a:r>
              <a:rPr lang="it-IT" dirty="0">
                <a:solidFill>
                  <a:prstClr val="black"/>
                </a:solidFill>
              </a:rPr>
              <a:t>: l'insieme degli interventi atti a isolare in modo definitivo le fonti inquinanti rispetto alle matrici ambientali circostanti e a garantire un elevato e definitivo livello di sicurezza per le persone e per l'ambiente. In tali casi devono essere previsti piani di monitoraggio e controllo e limitazioni d'uso rispetto alle previsioni degli strumenti urbanistici; </a:t>
            </a:r>
          </a:p>
          <a:p>
            <a:pPr algn="just"/>
            <a:endParaRPr lang="it-IT" dirty="0"/>
          </a:p>
        </p:txBody>
      </p:sp>
    </p:spTree>
    <p:extLst>
      <p:ext uri="{BB962C8B-B14F-4D97-AF65-F5344CB8AC3E}">
        <p14:creationId xmlns:p14="http://schemas.microsoft.com/office/powerpoint/2010/main" val="406892618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Procedura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dirty="0" smtClean="0"/>
              <a:t>Comunicazione</a:t>
            </a:r>
          </a:p>
          <a:p>
            <a:r>
              <a:rPr lang="it-IT" dirty="0" smtClean="0"/>
              <a:t>Messa in sicurezza</a:t>
            </a:r>
          </a:p>
          <a:p>
            <a:r>
              <a:rPr lang="it-IT" dirty="0" smtClean="0"/>
              <a:t>Piano di Caratterizzazione</a:t>
            </a:r>
          </a:p>
          <a:p>
            <a:r>
              <a:rPr lang="it-IT" dirty="0" smtClean="0"/>
              <a:t>Analisi rischio sito specifica</a:t>
            </a:r>
          </a:p>
          <a:p>
            <a:r>
              <a:rPr lang="it-IT" dirty="0" smtClean="0"/>
              <a:t>Progetto di bonifica</a:t>
            </a:r>
            <a:endParaRPr lang="it-IT" dirty="0"/>
          </a:p>
        </p:txBody>
      </p:sp>
    </p:spTree>
    <p:extLst>
      <p:ext uri="{BB962C8B-B14F-4D97-AF65-F5344CB8AC3E}">
        <p14:creationId xmlns:p14="http://schemas.microsoft.com/office/powerpoint/2010/main" val="294036533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Proprietario</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dirty="0"/>
              <a:t>Le procedure per gli interventi di messa in sicurezza, di bonifica e di ripristino ambientale </a:t>
            </a:r>
            <a:r>
              <a:rPr lang="it-IT" dirty="0" smtClean="0"/>
              <a:t>possono </a:t>
            </a:r>
            <a:r>
              <a:rPr lang="it-IT" dirty="0"/>
              <a:t>essere comunque attivate su iniziativa degli interessati non responsabili. </a:t>
            </a:r>
          </a:p>
        </p:txBody>
      </p:sp>
    </p:spTree>
    <p:extLst>
      <p:ext uri="{BB962C8B-B14F-4D97-AF65-F5344CB8AC3E}">
        <p14:creationId xmlns:p14="http://schemas.microsoft.com/office/powerpoint/2010/main" val="186867945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Proprietario</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dirty="0"/>
              <a:t>Fatti salvi gli obblighi del responsabile della potenziale </a:t>
            </a:r>
            <a:r>
              <a:rPr lang="it-IT" dirty="0" smtClean="0"/>
              <a:t>contaminazione, </a:t>
            </a:r>
            <a:r>
              <a:rPr lang="it-IT" dirty="0"/>
              <a:t>il proprietario o il gestore dell'area che rilevi il superamento o il pericolo concreto e attuale del superamento delle concentrazione soglia di contaminazione (CSC) deve darne comunicazione alla regione, alla provincia ed al comune territorialmente competenti e attuare le misure di prevenzione </a:t>
            </a:r>
          </a:p>
        </p:txBody>
      </p:sp>
    </p:spTree>
    <p:extLst>
      <p:ext uri="{BB962C8B-B14F-4D97-AF65-F5344CB8AC3E}">
        <p14:creationId xmlns:p14="http://schemas.microsoft.com/office/powerpoint/2010/main" val="203727633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Proprietario</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dirty="0"/>
              <a:t>La provincia, una volta ricevute le comunicazioni di cui sopra, si attiva, sentito il comune, per l'identificazione del soggetto responsabile al fine di dar corso agli interventi di bonifica. E' comunque riconosciuta al proprietario o ad altro soggetto interessato la </a:t>
            </a:r>
            <a:r>
              <a:rPr lang="it-IT" dirty="0" smtClean="0"/>
              <a:t>facoltà </a:t>
            </a:r>
            <a:r>
              <a:rPr lang="it-IT" dirty="0"/>
              <a:t>di intervenire in qualunque momento volontariamente per la realizzazione degli interventi di bonifica necessari nell'ambito del sito in </a:t>
            </a:r>
            <a:r>
              <a:rPr lang="it-IT" dirty="0" smtClean="0"/>
              <a:t>proprietà </a:t>
            </a:r>
            <a:r>
              <a:rPr lang="it-IT" dirty="0"/>
              <a:t>o </a:t>
            </a:r>
            <a:r>
              <a:rPr lang="it-IT" dirty="0" smtClean="0"/>
              <a:t>disponibilità. </a:t>
            </a:r>
            <a:endParaRPr lang="it-IT" dirty="0"/>
          </a:p>
        </p:txBody>
      </p:sp>
    </p:spTree>
    <p:extLst>
      <p:ext uri="{BB962C8B-B14F-4D97-AF65-F5344CB8AC3E}">
        <p14:creationId xmlns:p14="http://schemas.microsoft.com/office/powerpoint/2010/main" val="413769704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Comune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dirty="0"/>
              <a:t>Qualora i soggetti responsabili della contaminazione non provvedano direttamente agli adempimenti disposti dal presente titolo ovvero non siano individuabili e non provvedano ne' il proprietario del sito ne' altri soggetti interessati, le procedure e gli interventi </a:t>
            </a:r>
            <a:r>
              <a:rPr lang="it-IT" dirty="0" smtClean="0"/>
              <a:t>sono </a:t>
            </a:r>
            <a:r>
              <a:rPr lang="it-IT" dirty="0"/>
              <a:t>realizzati d'ufficio dal comune territorialmente competente e, ove questo non provveda, </a:t>
            </a:r>
            <a:r>
              <a:rPr lang="it-IT"/>
              <a:t>dalla </a:t>
            </a:r>
            <a:r>
              <a:rPr lang="it-IT" smtClean="0"/>
              <a:t>regione</a:t>
            </a:r>
            <a:r>
              <a:rPr lang="it-IT"/>
              <a:t>.</a:t>
            </a:r>
            <a:endParaRPr lang="it-IT" dirty="0"/>
          </a:p>
        </p:txBody>
      </p:sp>
    </p:spTree>
    <p:extLst>
      <p:ext uri="{BB962C8B-B14F-4D97-AF65-F5344CB8AC3E}">
        <p14:creationId xmlns:p14="http://schemas.microsoft.com/office/powerpoint/2010/main" val="1110681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endParaRPr lang="it-IT" dirty="0" smtClean="0"/>
          </a:p>
        </p:txBody>
      </p:sp>
      <p:sp>
        <p:nvSpPr>
          <p:cNvPr id="19458" name="Rectangle 3"/>
          <p:cNvSpPr>
            <a:spLocks noGrp="1" noChangeArrowheads="1"/>
          </p:cNvSpPr>
          <p:nvPr>
            <p:ph type="body" idx="1"/>
          </p:nvPr>
        </p:nvSpPr>
        <p:spPr/>
        <p:txBody>
          <a:bodyPr/>
          <a:lstStyle/>
          <a:p>
            <a:pPr marL="0" indent="0" algn="just">
              <a:lnSpc>
                <a:spcPct val="80000"/>
              </a:lnSpc>
              <a:buFontTx/>
              <a:buNone/>
            </a:pPr>
            <a:r>
              <a:rPr lang="it-IT" sz="2400" dirty="0" smtClean="0"/>
              <a:t>Il Decreto Ronchi assume una valenza profondamente innovativa; fino a quel momento, infatti, i rifiuti erano stati presi in considerazione dalle pubbliche autorità come un problema di politica criminale, attribuendo rilievo determinante alla repressione dello smaltimento abusivo.</a:t>
            </a:r>
          </a:p>
          <a:p>
            <a:pPr marL="0" indent="0" algn="just">
              <a:lnSpc>
                <a:spcPct val="80000"/>
              </a:lnSpc>
              <a:buFontTx/>
              <a:buNone/>
            </a:pPr>
            <a:endParaRPr lang="it-IT" sz="2400" dirty="0" smtClean="0"/>
          </a:p>
          <a:p>
            <a:pPr marL="0" indent="0" algn="just">
              <a:lnSpc>
                <a:spcPct val="80000"/>
              </a:lnSpc>
              <a:buFontTx/>
              <a:buNone/>
            </a:pPr>
            <a:r>
              <a:rPr lang="it-IT" sz="2400" dirty="0" smtClean="0"/>
              <a:t>Con il D.lgs. n. 22/1997 i </a:t>
            </a:r>
            <a:r>
              <a:rPr lang="it-IT" sz="2400" dirty="0" smtClean="0">
                <a:solidFill>
                  <a:srgbClr val="FF0000"/>
                </a:solidFill>
              </a:rPr>
              <a:t>rifiuti</a:t>
            </a:r>
            <a:r>
              <a:rPr lang="it-IT" sz="2400" dirty="0" smtClean="0"/>
              <a:t> divengono una </a:t>
            </a:r>
            <a:r>
              <a:rPr lang="it-IT" sz="2400" dirty="0" smtClean="0">
                <a:solidFill>
                  <a:srgbClr val="FF0000"/>
                </a:solidFill>
              </a:rPr>
              <a:t>risorsa da gestire in modo efficiente dal punto di vista ambientale.</a:t>
            </a:r>
          </a:p>
          <a:p>
            <a:pPr marL="0" indent="0" algn="just">
              <a:lnSpc>
                <a:spcPct val="80000"/>
              </a:lnSpc>
              <a:buFontTx/>
              <a:buNone/>
            </a:pPr>
            <a:endParaRPr lang="it-IT" sz="2400" dirty="0" smtClean="0">
              <a:solidFill>
                <a:srgbClr val="FF0000"/>
              </a:solidFill>
            </a:endParaRPr>
          </a:p>
          <a:p>
            <a:pPr marL="0" indent="0" algn="just">
              <a:lnSpc>
                <a:spcPct val="80000"/>
              </a:lnSpc>
              <a:buFontTx/>
              <a:buNone/>
            </a:pPr>
            <a:r>
              <a:rPr lang="it-IT" sz="2400" dirty="0" smtClean="0"/>
              <a:t>Lo disciplina precedente privilegiava lo smaltimento in discarica di tutti i tipi di rifiuti, imponendo barriere insormontabili al loro recupero come materiali o fonti di energia.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endParaRPr lang="it-IT" dirty="0" smtClean="0"/>
          </a:p>
        </p:txBody>
      </p:sp>
      <p:sp>
        <p:nvSpPr>
          <p:cNvPr id="20482" name="Rectangle 3"/>
          <p:cNvSpPr>
            <a:spLocks noGrp="1" noChangeArrowheads="1"/>
          </p:cNvSpPr>
          <p:nvPr>
            <p:ph type="body" idx="1"/>
          </p:nvPr>
        </p:nvSpPr>
        <p:spPr/>
        <p:txBody>
          <a:bodyPr/>
          <a:lstStyle/>
          <a:p>
            <a:pPr marL="0" indent="0" algn="just">
              <a:lnSpc>
                <a:spcPct val="80000"/>
              </a:lnSpc>
              <a:buFontTx/>
              <a:buNone/>
            </a:pPr>
            <a:r>
              <a:rPr lang="it-IT" sz="1800" dirty="0" smtClean="0"/>
              <a:t>Il D.lgs. n. 22/1997 aveva il compito di regolamentare una materia resa molto complessa, soprattutto dalle caratteristiche che connotano i rifiuti:</a:t>
            </a:r>
          </a:p>
          <a:p>
            <a:pPr marL="0" indent="0" algn="just">
              <a:lnSpc>
                <a:spcPct val="80000"/>
              </a:lnSpc>
              <a:buFontTx/>
              <a:buNone/>
            </a:pPr>
            <a:endParaRPr lang="it-IT" sz="1800" dirty="0" smtClean="0"/>
          </a:p>
          <a:p>
            <a:pPr marL="0" indent="0" algn="just">
              <a:lnSpc>
                <a:spcPct val="80000"/>
              </a:lnSpc>
              <a:buFontTx/>
              <a:buAutoNum type="arabicPeriod"/>
            </a:pPr>
            <a:r>
              <a:rPr lang="it-IT" sz="1800" dirty="0" smtClean="0"/>
              <a:t> hanno origine da fonti diffuse: ogni attività umana di produzione, trasformazione, consumo di beni o servizi implica anche la contestuale generazione di rifiuti;</a:t>
            </a:r>
          </a:p>
          <a:p>
            <a:pPr marL="0" indent="0" algn="just">
              <a:lnSpc>
                <a:spcPct val="80000"/>
              </a:lnSpc>
              <a:buFontTx/>
              <a:buAutoNum type="arabicPeriod"/>
            </a:pPr>
            <a:endParaRPr lang="it-IT" sz="1800" dirty="0" smtClean="0"/>
          </a:p>
          <a:p>
            <a:pPr marL="0" indent="0" algn="just">
              <a:lnSpc>
                <a:spcPct val="80000"/>
              </a:lnSpc>
              <a:buFontTx/>
              <a:buAutoNum type="arabicPeriod"/>
            </a:pPr>
            <a:r>
              <a:rPr lang="it-IT" sz="1800" dirty="0" smtClean="0"/>
              <a:t> presentano una composizione eterogenea per quantità e qualità;</a:t>
            </a:r>
          </a:p>
          <a:p>
            <a:pPr marL="0" indent="0" algn="just">
              <a:lnSpc>
                <a:spcPct val="80000"/>
              </a:lnSpc>
              <a:buFontTx/>
              <a:buAutoNum type="arabicPeriod"/>
            </a:pPr>
            <a:endParaRPr lang="it-IT" sz="1800" dirty="0" smtClean="0"/>
          </a:p>
          <a:p>
            <a:pPr marL="0" indent="0" algn="just">
              <a:lnSpc>
                <a:spcPct val="80000"/>
              </a:lnSpc>
              <a:buFontTx/>
              <a:buAutoNum type="arabicPeriod"/>
            </a:pPr>
            <a:r>
              <a:rPr lang="it-IT" sz="1800" dirty="0" smtClean="0"/>
              <a:t> richiedono forme accentrate di gestione: sia per ragioni economiche e tecnologiche, sia per esigenze di salvaguardia ambientale in quanto la concentrazione dello smaltimento in impianti specializzati a seconda delle diverse tipologie di rifiuti rende più efficiente la gestione e più facile il controllo;</a:t>
            </a:r>
          </a:p>
          <a:p>
            <a:pPr marL="0" indent="0" algn="just">
              <a:lnSpc>
                <a:spcPct val="80000"/>
              </a:lnSpc>
              <a:buFontTx/>
              <a:buAutoNum type="arabicPeriod"/>
            </a:pPr>
            <a:endParaRPr lang="it-IT" sz="1800" dirty="0" smtClean="0"/>
          </a:p>
          <a:p>
            <a:pPr marL="0" indent="0" algn="just">
              <a:lnSpc>
                <a:spcPct val="80000"/>
              </a:lnSpc>
              <a:buFontTx/>
              <a:buAutoNum type="arabicPeriod"/>
            </a:pPr>
            <a:r>
              <a:rPr lang="it-IT" sz="1800" dirty="0" smtClean="0"/>
              <a:t> dipendono dal sistema produttivo e sociale: la quantità e la composizione dei rifiuti sono funzione del livello tecnologico ed economico, nonché dei comportamenti collettivi e individuali di ciascun Paese.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endParaRPr lang="it-IT" dirty="0" smtClean="0"/>
          </a:p>
        </p:txBody>
      </p:sp>
      <p:sp>
        <p:nvSpPr>
          <p:cNvPr id="21506" name="Rectangle 3"/>
          <p:cNvSpPr>
            <a:spLocks noGrp="1" noChangeArrowheads="1"/>
          </p:cNvSpPr>
          <p:nvPr>
            <p:ph type="body" idx="1"/>
          </p:nvPr>
        </p:nvSpPr>
        <p:spPr/>
        <p:txBody>
          <a:bodyPr/>
          <a:lstStyle/>
          <a:p>
            <a:pPr marL="0" indent="0" algn="just">
              <a:lnSpc>
                <a:spcPct val="80000"/>
              </a:lnSpc>
              <a:buFontTx/>
              <a:buNone/>
            </a:pPr>
            <a:r>
              <a:rPr lang="it-IT" sz="2000" dirty="0" smtClean="0"/>
              <a:t>Il Decreto Ronchi assegnava alla nuova normativa alcune finalità essenziali:</a:t>
            </a:r>
          </a:p>
          <a:p>
            <a:pPr marL="0" indent="0" algn="just">
              <a:lnSpc>
                <a:spcPct val="80000"/>
              </a:lnSpc>
              <a:buFontTx/>
              <a:buNone/>
            </a:pPr>
            <a:endParaRPr lang="it-IT" sz="2000" dirty="0" smtClean="0"/>
          </a:p>
          <a:p>
            <a:pPr marL="0" indent="0" algn="just">
              <a:lnSpc>
                <a:spcPct val="80000"/>
              </a:lnSpc>
            </a:pPr>
            <a:r>
              <a:rPr lang="it-IT" sz="2000" dirty="0" smtClean="0"/>
              <a:t> contribuire alla più generale lotta agli inquinamenti;</a:t>
            </a:r>
          </a:p>
          <a:p>
            <a:pPr marL="0" indent="0" algn="just">
              <a:lnSpc>
                <a:spcPct val="80000"/>
              </a:lnSpc>
            </a:pPr>
            <a:endParaRPr lang="it-IT" sz="2000" dirty="0" smtClean="0"/>
          </a:p>
          <a:p>
            <a:pPr marL="0" indent="0" algn="just">
              <a:lnSpc>
                <a:spcPct val="80000"/>
              </a:lnSpc>
            </a:pPr>
            <a:r>
              <a:rPr lang="it-IT" sz="2000" dirty="0" smtClean="0"/>
              <a:t> favorire la prevenzione e la riduzione della produzione e della pericolosità dei rifiuti, attraverso lo sviluppo delle tecnologie pulite, la promozione di strumenti economici ambientali, la progettazione di prodotti concepiti in modo da ridurre quantità, volume e pericolosità dei rifiuti;</a:t>
            </a:r>
          </a:p>
          <a:p>
            <a:pPr marL="0" indent="0" algn="just">
              <a:lnSpc>
                <a:spcPct val="80000"/>
              </a:lnSpc>
            </a:pPr>
            <a:endParaRPr lang="it-IT" sz="2000" dirty="0" smtClean="0"/>
          </a:p>
          <a:p>
            <a:pPr marL="0" indent="0" algn="just">
              <a:lnSpc>
                <a:spcPct val="80000"/>
              </a:lnSpc>
            </a:pPr>
            <a:r>
              <a:rPr lang="it-IT" sz="2000" dirty="0" smtClean="0"/>
              <a:t> determinare condizioni per gli appalti pubblici che valorizzino la prevenzione nella produzione dei rifiuti e favoriscano l’impiego dei minerali recuperati dai rifiuti.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626</TotalTime>
  <Words>5746</Words>
  <Application>Microsoft Office PowerPoint</Application>
  <PresentationFormat>Presentazione su schermo (4:3)</PresentationFormat>
  <Paragraphs>332</Paragraphs>
  <Slides>68</Slides>
  <Notes>0</Notes>
  <HiddenSlides>0</HiddenSlides>
  <MMClips>0</MMClips>
  <ScaleCrop>false</ScaleCrop>
  <HeadingPairs>
    <vt:vector size="4" baseType="variant">
      <vt:variant>
        <vt:lpstr>Tema</vt:lpstr>
      </vt:variant>
      <vt:variant>
        <vt:i4>1</vt:i4>
      </vt:variant>
      <vt:variant>
        <vt:lpstr>Titoli diapositive</vt:lpstr>
      </vt:variant>
      <vt:variant>
        <vt:i4>68</vt:i4>
      </vt:variant>
    </vt:vector>
  </HeadingPairs>
  <TitlesOfParts>
    <vt:vector size="69" baseType="lpstr">
      <vt:lpstr>Tema di Office</vt:lpstr>
      <vt:lpstr>I RIFIUTI</vt:lpstr>
      <vt:lpstr>Rifiuti – Comunità europea</vt:lpstr>
      <vt:lpstr>Presentazione standard di PowerPoint</vt:lpstr>
      <vt:lpstr>Presentazione standard di PowerPoint</vt:lpstr>
      <vt:lpstr>Presentazione standard di PowerPoint</vt:lpstr>
      <vt:lpstr>D.lgs. n. 22 del 5 febbraio 1997 “Decreto Ronchi” </vt:lpstr>
      <vt:lpstr>Presentazione standard di PowerPoint</vt:lpstr>
      <vt:lpstr>Presentazione standard di PowerPoint</vt:lpstr>
      <vt:lpstr>Presentazione standard di PowerPoint</vt:lpstr>
      <vt:lpstr>Legge n. 308 del 15 dicembre 2004</vt:lpstr>
      <vt:lpstr>Presentazione standard di PowerPoint</vt:lpstr>
      <vt:lpstr>D.lgs. n. 152 del 3 aprile 2006</vt:lpstr>
      <vt:lpstr>Definizioni Art. 183, D.lgs. 152/2006</vt:lpstr>
      <vt:lpstr>Presentazione standard di PowerPoint</vt:lpstr>
      <vt:lpstr>Presentazione standard di PowerPoint</vt:lpstr>
      <vt:lpstr>Presentazione standard di PowerPoint</vt:lpstr>
      <vt:lpstr>La Gestione dei rifiuti</vt:lpstr>
      <vt:lpstr>Presentazione standard di PowerPoint</vt:lpstr>
      <vt:lpstr>Prevenzione dei rifiuti</vt:lpstr>
      <vt:lpstr>Smaltimento</vt:lpstr>
      <vt:lpstr>Classificazione dei rifiuti</vt:lpstr>
      <vt:lpstr>Rifiuti urbani</vt:lpstr>
      <vt:lpstr>Rifiuti speciali</vt:lpstr>
      <vt:lpstr>Rifiuti pericolosi e non pericolosi</vt:lpstr>
      <vt:lpstr>ESEMPIO</vt:lpstr>
      <vt:lpstr>Presentazione standard di PowerPoint</vt:lpstr>
      <vt:lpstr>Nozione di rifiuto</vt:lpstr>
      <vt:lpstr>Presentazione standard di PowerPoint</vt:lpstr>
      <vt:lpstr>Presentazione standard di PowerPoint</vt:lpstr>
      <vt:lpstr>Presentazione standard di PowerPoint</vt:lpstr>
      <vt:lpstr>Presentazione standard di PowerPoint</vt:lpstr>
      <vt:lpstr>Legge n. 178 del 8 agosto 2002 art. 14</vt:lpstr>
      <vt:lpstr>Presentazione standard di PowerPoint</vt:lpstr>
      <vt:lpstr>Presentazione standard di PowerPoint</vt:lpstr>
      <vt:lpstr>CGCE, 11 novembre 2004, causa C-457/02</vt:lpstr>
      <vt:lpstr>Presentazione standard di PowerPoint</vt:lpstr>
      <vt:lpstr>D.lgs. n. 152 del 3 aprile 2006</vt:lpstr>
      <vt:lpstr>CORTE COSTITUZIONALE - 28 gennaio 2010, n. 28 </vt:lpstr>
      <vt:lpstr>Presentazione standard di PowerPoint</vt:lpstr>
      <vt:lpstr>Presentazione standard di PowerPoint</vt:lpstr>
      <vt:lpstr>Presentazione standard di PowerPoint</vt:lpstr>
      <vt:lpstr>Presentazione standard di PowerPoint</vt:lpstr>
      <vt:lpstr>Presentazione standard di PowerPoint</vt:lpstr>
      <vt:lpstr>Cessazione della qualifica di rifiuto</vt:lpstr>
      <vt:lpstr>Presentazione standard di PowerPoint</vt:lpstr>
      <vt:lpstr>Esclusioni – art. 185</vt:lpstr>
      <vt:lpstr>Esclusioni – art. 185</vt:lpstr>
      <vt:lpstr>La bonifica dei siti contaminati</vt:lpstr>
      <vt:lpstr>Ambito di applicazione</vt:lpstr>
      <vt:lpstr>Ambito di applicazione</vt:lpstr>
      <vt:lpstr>Ambito di applicazione</vt:lpstr>
      <vt:lpstr>Ambito di applicazione</vt:lpstr>
      <vt:lpstr>Ambito di applicazione</vt:lpstr>
      <vt:lpstr>Procedura</vt:lpstr>
      <vt:lpstr>Procedura</vt:lpstr>
      <vt:lpstr>Procedura</vt:lpstr>
      <vt:lpstr>Procedura</vt:lpstr>
      <vt:lpstr>Procedura</vt:lpstr>
      <vt:lpstr>Procedura</vt:lpstr>
      <vt:lpstr>Procedura</vt:lpstr>
      <vt:lpstr>Procedura</vt:lpstr>
      <vt:lpstr>Procedura</vt:lpstr>
      <vt:lpstr>Procedura</vt:lpstr>
      <vt:lpstr>Procedura</vt:lpstr>
      <vt:lpstr>Proprietario</vt:lpstr>
      <vt:lpstr>Proprietario</vt:lpstr>
      <vt:lpstr>Proprietario</vt:lpstr>
      <vt:lpstr>Comune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RIFIUTI</dc:title>
  <dc:creator>S</dc:creator>
  <cp:lastModifiedBy>user</cp:lastModifiedBy>
  <cp:revision>33</cp:revision>
  <dcterms:created xsi:type="dcterms:W3CDTF">2012-04-14T09:47:20Z</dcterms:created>
  <dcterms:modified xsi:type="dcterms:W3CDTF">2014-03-23T10:47:26Z</dcterms:modified>
</cp:coreProperties>
</file>